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467" r:id="rId5"/>
    <p:sldId id="256" r:id="rId6"/>
    <p:sldId id="442" r:id="rId7"/>
    <p:sldId id="441" r:id="rId8"/>
    <p:sldId id="454" r:id="rId9"/>
    <p:sldId id="415" r:id="rId10"/>
    <p:sldId id="416" r:id="rId11"/>
    <p:sldId id="461" r:id="rId12"/>
    <p:sldId id="418" r:id="rId13"/>
    <p:sldId id="443" r:id="rId14"/>
    <p:sldId id="437" r:id="rId15"/>
    <p:sldId id="440" r:id="rId16"/>
    <p:sldId id="444" r:id="rId17"/>
    <p:sldId id="460" r:id="rId18"/>
    <p:sldId id="436" r:id="rId19"/>
    <p:sldId id="445" r:id="rId20"/>
    <p:sldId id="446" r:id="rId21"/>
    <p:sldId id="438" r:id="rId22"/>
    <p:sldId id="448" r:id="rId23"/>
    <p:sldId id="447" r:id="rId24"/>
    <p:sldId id="449" r:id="rId25"/>
    <p:sldId id="457" r:id="rId26"/>
    <p:sldId id="450" r:id="rId27"/>
    <p:sldId id="451" r:id="rId28"/>
    <p:sldId id="452" r:id="rId29"/>
    <p:sldId id="458" r:id="rId30"/>
    <p:sldId id="453" r:id="rId31"/>
    <p:sldId id="466" r:id="rId32"/>
    <p:sldId id="464" r:id="rId33"/>
    <p:sldId id="459" r:id="rId34"/>
    <p:sldId id="455" r:id="rId35"/>
    <p:sldId id="465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F0B"/>
    <a:srgbClr val="005024"/>
    <a:srgbClr val="984807"/>
    <a:srgbClr val="1F497D"/>
    <a:srgbClr val="43DE2E"/>
    <a:srgbClr val="E46C0A"/>
    <a:srgbClr val="000000"/>
    <a:srgbClr val="FFFFFF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094" autoAdjust="0"/>
    <p:restoredTop sz="91223" autoAdjust="0"/>
  </p:normalViewPr>
  <p:slideViewPr>
    <p:cSldViewPr>
      <p:cViewPr>
        <p:scale>
          <a:sx n="80" d="100"/>
          <a:sy n="80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Baza%20podataka\Informacija%20za%20UO%20oktobar%202013\Copy%20of%20BAZ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Baza%20podataka\Informacija%20za%20UO%20oktobar%202013\Copy%20of%20BAZ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ocuments\Informacija\Informacija%20za%20UO%20oktobar%202013\Copy%20of%20BAZ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ocuments\Informacija\Informacija%20za%20UO%20oktobar%202013\Copy%20of%20BAZ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ocuments\Informacija\Informacija%20za%20UO%20oktobar%202013\Copy%20of%20BAZ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ocuments\Informacija\Informacija%20za%20UO%20oktobar%202013\Copy%20of%20BAZ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ocuments\Informacija\Informacija%20za%20UO%20oktobar%202013\Copy%20of%20BAZ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Baza%20podataka\Informacija%20za%20UO%20oktobar%202013\Copy%20of%20BAZ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Baza%20podataka\Informacija%20za%20UO%20oktobar%202013\Copy%20of%20BAZ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ocuments\Informacija\Informacija%20za%20UO%20oktobar%202013\Copy%20of%20BAZ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Procentualno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učešće</a:t>
            </a:r>
            <a:r>
              <a:rPr lang="bs-Latn-BA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pojedinih</a:t>
            </a:r>
            <a:r>
              <a:rPr lang="bs-Latn-BA" baseline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modela direktne finansijske podrške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Sheet1!$C$12</c:f>
              <c:strCache>
                <c:ptCount val="1"/>
                <c:pt idx="0">
                  <c:v>Procentualno učešće 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Sheet1!$B$13:$B$15</c:f>
              <c:strCache>
                <c:ptCount val="3"/>
                <c:pt idx="0">
                  <c:v>Nadoknade i subvencije</c:v>
                </c:pt>
                <c:pt idx="1">
                  <c:v>Stimulansi</c:v>
                </c:pt>
                <c:pt idx="2">
                  <c:v>Programi i projekti</c:v>
                </c:pt>
              </c:strCache>
            </c:strRef>
          </c:cat>
          <c:val>
            <c:numRef>
              <c:f>Sheet1!$C$13:$C$15</c:f>
              <c:numCache>
                <c:formatCode>0</c:formatCode>
                <c:ptCount val="3"/>
                <c:pt idx="0">
                  <c:v>15.935507718833218</c:v>
                </c:pt>
                <c:pt idx="1">
                  <c:v>39.317387382624752</c:v>
                </c:pt>
                <c:pt idx="2">
                  <c:v>44.74710489854202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176F0B"/>
                </a:solidFill>
              </a:defRPr>
            </a:pPr>
            <a:r>
              <a:rPr lang="bs-Latn-BA" dirty="0" smtClean="0">
                <a:solidFill>
                  <a:srgbClr val="176F0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PRIMJER</a:t>
            </a:r>
            <a:r>
              <a:rPr lang="bs-Latn-BA" baseline="0" dirty="0" smtClean="0">
                <a:solidFill>
                  <a:srgbClr val="176F0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defRPr>
                <a:solidFill>
                  <a:srgbClr val="176F0B"/>
                </a:solidFill>
              </a:defRPr>
            </a:pPr>
            <a:r>
              <a:rPr lang="en-US" dirty="0" smtClean="0">
                <a:solidFill>
                  <a:srgbClr val="176F0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UK</a:t>
            </a:r>
            <a:r>
              <a:rPr lang="bs-Latn-BA" dirty="0" smtClean="0">
                <a:solidFill>
                  <a:srgbClr val="176F0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lang="en-US" dirty="0" smtClean="0">
                <a:solidFill>
                  <a:srgbClr val="176F0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PN</a:t>
            </a:r>
            <a:r>
              <a:rPr lang="bs-Latn-BA" dirty="0">
                <a:solidFill>
                  <a:srgbClr val="176F0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bs-Latn-BA" baseline="0" dirty="0">
                <a:solidFill>
                  <a:srgbClr val="176F0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DOBIT SVIH PRIVREDNIH DRUŠTAVA ZA ZAPOŠLJAVANJE OSI</a:t>
            </a:r>
            <a:endParaRPr lang="en-US" dirty="0">
              <a:solidFill>
                <a:srgbClr val="176F0B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'List3 (2)'!$A$4</c:f>
              <c:strCache>
                <c:ptCount val="1"/>
                <c:pt idx="0">
                  <c:v>UKOPNO</c:v>
                </c:pt>
              </c:strCache>
            </c:strRef>
          </c:tx>
          <c:invertIfNegative val="0"/>
          <c:cat>
            <c:strRef>
              <c:f>'List3 (2)'!$B$3:$D$3</c:f>
              <c:strCache>
                <c:ptCount val="3"/>
                <c:pt idx="0">
                  <c:v>Gubitak 2010</c:v>
                </c:pt>
                <c:pt idx="1">
                  <c:v>Dobit 2011</c:v>
                </c:pt>
                <c:pt idx="2">
                  <c:v>Dobit 2012</c:v>
                </c:pt>
              </c:strCache>
            </c:strRef>
          </c:cat>
          <c:val>
            <c:numRef>
              <c:f>'List3 (2)'!$B$4:$D$4</c:f>
              <c:numCache>
                <c:formatCode>General</c:formatCode>
                <c:ptCount val="3"/>
                <c:pt idx="0">
                  <c:v>-825591</c:v>
                </c:pt>
                <c:pt idx="1">
                  <c:v>451579</c:v>
                </c:pt>
                <c:pt idx="2">
                  <c:v>273611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479936"/>
        <c:axId val="101481472"/>
        <c:axId val="0"/>
      </c:bar3DChart>
      <c:catAx>
        <c:axId val="101479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176F0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sr-Latn-RS"/>
          </a:p>
        </c:txPr>
        <c:crossAx val="101481472"/>
        <c:crosses val="autoZero"/>
        <c:auto val="1"/>
        <c:lblAlgn val="ctr"/>
        <c:lblOffset val="100"/>
        <c:noMultiLvlLbl val="0"/>
      </c:catAx>
      <c:valAx>
        <c:axId val="101481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176F0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sr-Latn-RS"/>
          </a:p>
        </c:txPr>
        <c:crossAx val="101479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176F0B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List3!$A$36:$A$42</c:f>
              <c:strCache>
                <c:ptCount val="7"/>
                <c:pt idx="0">
                  <c:v>Nadoknade </c:v>
                </c:pt>
                <c:pt idx="2">
                  <c:v>Stimulansi</c:v>
                </c:pt>
                <c:pt idx="4">
                  <c:v>Programi i projekti</c:v>
                </c:pt>
                <c:pt idx="6">
                  <c:v>UKUPNO</c:v>
                </c:pt>
              </c:strCache>
            </c:strRef>
          </c:cat>
          <c:val>
            <c:numRef>
              <c:f>List3!$B$36:$B$42</c:f>
              <c:numCache>
                <c:formatCode>General</c:formatCode>
                <c:ptCount val="7"/>
                <c:pt idx="0" formatCode="#,##0.00">
                  <c:v>1325239</c:v>
                </c:pt>
                <c:pt idx="2" formatCode="#,##0.00">
                  <c:v>3269738</c:v>
                </c:pt>
                <c:pt idx="4" formatCode="#,##0.00">
                  <c:v>3721287.6800000002</c:v>
                </c:pt>
                <c:pt idx="6" formatCode="#,##0.00">
                  <c:v>8316264.6800000006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4694784"/>
        <c:axId val="95171712"/>
        <c:axId val="0"/>
      </c:bar3DChart>
      <c:catAx>
        <c:axId val="94694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sr-Latn-RS"/>
          </a:p>
        </c:txPr>
        <c:crossAx val="95171712"/>
        <c:crosses val="autoZero"/>
        <c:auto val="1"/>
        <c:lblAlgn val="ctr"/>
        <c:lblOffset val="100"/>
        <c:noMultiLvlLbl val="0"/>
      </c:catAx>
      <c:valAx>
        <c:axId val="95171712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sr-Latn-RS"/>
          </a:p>
        </c:txPr>
        <c:crossAx val="94694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Segoe UI" pitchFamily="34" charset="0"/>
          <a:cs typeface="Segoe UI" pitchFamily="34" charset="0"/>
        </a:defRPr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pPr>
            <a:r>
              <a:rPr lang="en-US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NOVČANI</a:t>
            </a:r>
            <a:r>
              <a:rPr lang="bs-Latn-BA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IZNOS</a:t>
            </a:r>
            <a:r>
              <a:rPr lang="bs-Latn-BA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- NADOKNADE</a:t>
            </a:r>
            <a:endParaRPr lang="en-US" sz="1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List1!$A$57</c:f>
              <c:strCache>
                <c:ptCount val="1"/>
                <c:pt idx="0">
                  <c:v>NOVČANI IZNOS</c:v>
                </c:pt>
              </c:strCache>
            </c:strRef>
          </c:tx>
          <c:invertIfNegative val="0"/>
          <c:cat>
            <c:strRef>
              <c:f>List1!$B$56:$E$56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 (01.01.2013-30.06.2013.)</c:v>
                </c:pt>
                <c:pt idx="3">
                  <c:v>UKUPNO</c:v>
                </c:pt>
              </c:strCache>
            </c:strRef>
          </c:cat>
          <c:val>
            <c:numRef>
              <c:f>List1!$B$57:$E$57</c:f>
              <c:numCache>
                <c:formatCode>#,##0.00</c:formatCode>
                <c:ptCount val="4"/>
                <c:pt idx="0">
                  <c:v>251638</c:v>
                </c:pt>
                <c:pt idx="1">
                  <c:v>564415</c:v>
                </c:pt>
                <c:pt idx="2">
                  <c:v>509186</c:v>
                </c:pt>
                <c:pt idx="3">
                  <c:v>1325239</c:v>
                </c:pt>
              </c:numCache>
            </c:numRef>
          </c:val>
        </c:ser>
        <c:ser>
          <c:idx val="1"/>
          <c:order val="1"/>
          <c:tx>
            <c:strRef>
              <c:f>List1!$A$58</c:f>
              <c:strCache>
                <c:ptCount val="1"/>
                <c:pt idx="0">
                  <c:v>PROJEKCIJA 31.12.2013</c:v>
                </c:pt>
              </c:strCache>
            </c:strRef>
          </c:tx>
          <c:invertIfNegative val="0"/>
          <c:cat>
            <c:strRef>
              <c:f>List1!$B$56:$E$56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 (01.01.2013-30.06.2013.)</c:v>
                </c:pt>
                <c:pt idx="3">
                  <c:v>UKUPNO</c:v>
                </c:pt>
              </c:strCache>
            </c:strRef>
          </c:cat>
          <c:val>
            <c:numRef>
              <c:f>List1!$B$58:$E$58</c:f>
              <c:numCache>
                <c:formatCode>General</c:formatCode>
                <c:ptCount val="4"/>
                <c:pt idx="2" formatCode="#,##0.00">
                  <c:v>1200000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363648"/>
        <c:axId val="96365184"/>
        <c:axId val="0"/>
      </c:bar3DChart>
      <c:catAx>
        <c:axId val="96363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defRPr>
            </a:pPr>
            <a:endParaRPr lang="sr-Latn-RS"/>
          </a:p>
        </c:txPr>
        <c:crossAx val="96365184"/>
        <c:crosses val="autoZero"/>
        <c:auto val="1"/>
        <c:lblAlgn val="ctr"/>
        <c:lblOffset val="100"/>
        <c:noMultiLvlLbl val="0"/>
      </c:catAx>
      <c:valAx>
        <c:axId val="96365184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defRPr>
            </a:pPr>
            <a:endParaRPr lang="sr-Latn-RS"/>
          </a:p>
        </c:txPr>
        <c:crossAx val="963636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  <a:latin typeface="Segoe UI" pitchFamily="34" charset="0"/>
              <a:cs typeface="Segoe UI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pPr>
            <a:r>
              <a:rPr lang="en-US" sz="14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UKUPNO</a:t>
            </a:r>
            <a:r>
              <a:rPr lang="bs-Latn-BA" sz="14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ZAPOSLENO</a:t>
            </a:r>
            <a:r>
              <a:rPr lang="en-US" sz="14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OSOBA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List1!$A$35</c:f>
              <c:strCache>
                <c:ptCount val="1"/>
                <c:pt idx="0">
                  <c:v>UKUPNO OSOBA</c:v>
                </c:pt>
              </c:strCache>
            </c:strRef>
          </c:tx>
          <c:invertIfNegative val="0"/>
          <c:cat>
            <c:strRef>
              <c:f>List1!$B$28:$E$28</c:f>
              <c:strCache>
                <c:ptCount val="4"/>
                <c:pt idx="0">
                  <c:v>DECEMBAR 2011.</c:v>
                </c:pt>
                <c:pt idx="1">
                  <c:v>APRIL 2012.</c:v>
                </c:pt>
                <c:pt idx="2">
                  <c:v>NOVEMBAR 2012.</c:v>
                </c:pt>
                <c:pt idx="3">
                  <c:v>APRIL 2013.</c:v>
                </c:pt>
              </c:strCache>
            </c:strRef>
          </c:cat>
          <c:val>
            <c:numRef>
              <c:f>List1!$B$35:$E$35</c:f>
              <c:numCache>
                <c:formatCode>General</c:formatCode>
                <c:ptCount val="4"/>
                <c:pt idx="0">
                  <c:v>30</c:v>
                </c:pt>
                <c:pt idx="1">
                  <c:v>83</c:v>
                </c:pt>
                <c:pt idx="2">
                  <c:v>106</c:v>
                </c:pt>
                <c:pt idx="3">
                  <c:v>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829824"/>
        <c:axId val="96828032"/>
        <c:axId val="0"/>
      </c:bar3DChart>
      <c:valAx>
        <c:axId val="96828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pPr>
            <a:endParaRPr lang="sr-Latn-RS"/>
          </a:p>
        </c:txPr>
        <c:crossAx val="96829824"/>
        <c:crosses val="autoZero"/>
        <c:crossBetween val="between"/>
        <c:majorUnit val="50"/>
      </c:valAx>
      <c:catAx>
        <c:axId val="96829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defRPr>
            </a:pPr>
            <a:endParaRPr lang="sr-Latn-RS"/>
          </a:p>
        </c:txPr>
        <c:crossAx val="96828032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  <a:latin typeface="Segoe UI" pitchFamily="34" charset="0"/>
              <a:cs typeface="Segoe UI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List1!$B$3</c:f>
              <c:strCache>
                <c:ptCount val="1"/>
                <c:pt idx="0">
                  <c:v>ODRŽIVOST</c:v>
                </c:pt>
              </c:strCache>
            </c:strRef>
          </c:tx>
          <c:invertIfNegative val="0"/>
          <c:cat>
            <c:strRef>
              <c:f>List1!$A$4:$A$7</c:f>
              <c:strCache>
                <c:ptCount val="4"/>
                <c:pt idx="0">
                  <c:v>DECEMBAR 2011.</c:v>
                </c:pt>
                <c:pt idx="1">
                  <c:v> APRIL 2012.</c:v>
                </c:pt>
                <c:pt idx="2">
                  <c:v> NOVEMBAR 2012.</c:v>
                </c:pt>
                <c:pt idx="3">
                  <c:v> APRIL 2013.</c:v>
                </c:pt>
              </c:strCache>
            </c:strRef>
          </c:cat>
          <c:val>
            <c:numRef>
              <c:f>List1!$B$4:$B$7</c:f>
              <c:numCache>
                <c:formatCode>#,##0.00</c:formatCode>
                <c:ptCount val="4"/>
                <c:pt idx="0">
                  <c:v>553075</c:v>
                </c:pt>
                <c:pt idx="1">
                  <c:v>400000</c:v>
                </c:pt>
              </c:numCache>
            </c:numRef>
          </c:val>
        </c:ser>
        <c:ser>
          <c:idx val="1"/>
          <c:order val="1"/>
          <c:tx>
            <c:strRef>
              <c:f>List1!$C$3</c:f>
              <c:strCache>
                <c:ptCount val="1"/>
                <c:pt idx="0">
                  <c:v>RAZVOJ </c:v>
                </c:pt>
              </c:strCache>
            </c:strRef>
          </c:tx>
          <c:invertIfNegative val="0"/>
          <c:cat>
            <c:strRef>
              <c:f>List1!$A$4:$A$7</c:f>
              <c:strCache>
                <c:ptCount val="4"/>
                <c:pt idx="0">
                  <c:v>DECEMBAR 2011.</c:v>
                </c:pt>
                <c:pt idx="1">
                  <c:v> APRIL 2012.</c:v>
                </c:pt>
                <c:pt idx="2">
                  <c:v> NOVEMBAR 2012.</c:v>
                </c:pt>
                <c:pt idx="3">
                  <c:v> APRIL 2013.</c:v>
                </c:pt>
              </c:strCache>
            </c:strRef>
          </c:cat>
          <c:val>
            <c:numRef>
              <c:f>List1!$C$4:$C$7</c:f>
              <c:numCache>
                <c:formatCode>#,##0.00</c:formatCode>
                <c:ptCount val="4"/>
                <c:pt idx="0">
                  <c:v>132800</c:v>
                </c:pt>
                <c:pt idx="1">
                  <c:v>499152.87</c:v>
                </c:pt>
                <c:pt idx="2">
                  <c:v>727724.81</c:v>
                </c:pt>
                <c:pt idx="3">
                  <c:v>540200</c:v>
                </c:pt>
              </c:numCache>
            </c:numRef>
          </c:val>
        </c:ser>
        <c:ser>
          <c:idx val="2"/>
          <c:order val="2"/>
          <c:tx>
            <c:strRef>
              <c:f>List1!$D$3</c:f>
              <c:strCache>
                <c:ptCount val="1"/>
                <c:pt idx="0">
                  <c:v>REHABILITACIJA</c:v>
                </c:pt>
              </c:strCache>
            </c:strRef>
          </c:tx>
          <c:invertIfNegative val="0"/>
          <c:cat>
            <c:strRef>
              <c:f>List1!$A$4:$A$7</c:f>
              <c:strCache>
                <c:ptCount val="4"/>
                <c:pt idx="0">
                  <c:v>DECEMBAR 2011.</c:v>
                </c:pt>
                <c:pt idx="1">
                  <c:v> APRIL 2012.</c:v>
                </c:pt>
                <c:pt idx="2">
                  <c:v> NOVEMBAR 2012.</c:v>
                </c:pt>
                <c:pt idx="3">
                  <c:v> APRIL 2013.</c:v>
                </c:pt>
              </c:strCache>
            </c:strRef>
          </c:cat>
          <c:val>
            <c:numRef>
              <c:f>List1!$D$4:$D$7</c:f>
              <c:numCache>
                <c:formatCode>#,##0.00</c:formatCode>
                <c:ptCount val="4"/>
                <c:pt idx="0">
                  <c:v>164125</c:v>
                </c:pt>
                <c:pt idx="1">
                  <c:v>294810</c:v>
                </c:pt>
                <c:pt idx="2">
                  <c:v>229300</c:v>
                </c:pt>
                <c:pt idx="3">
                  <c:v>180100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044160"/>
        <c:axId val="98045952"/>
        <c:axId val="0"/>
      </c:bar3DChart>
      <c:catAx>
        <c:axId val="98044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defRPr>
            </a:pPr>
            <a:endParaRPr lang="sr-Latn-RS"/>
          </a:p>
        </c:txPr>
        <c:crossAx val="98045952"/>
        <c:crosses val="autoZero"/>
        <c:auto val="1"/>
        <c:lblAlgn val="ctr"/>
        <c:lblOffset val="100"/>
        <c:noMultiLvlLbl val="0"/>
      </c:catAx>
      <c:valAx>
        <c:axId val="98045952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defRPr>
            </a:pPr>
            <a:endParaRPr lang="sr-Latn-RS"/>
          </a:p>
        </c:txPr>
        <c:crossAx val="980441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defRPr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BROJ SUBJEKATA</a:t>
            </a:r>
            <a:r>
              <a:rPr lang="bs-Latn-BA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PO JAVNIM POZIVIMA - PROGRAMI</a:t>
            </a:r>
            <a:r>
              <a:rPr lang="bs-Latn-BA" sz="1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I PROJEKTI</a:t>
            </a:r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List1!$A$94</c:f>
              <c:strCache>
                <c:ptCount val="1"/>
                <c:pt idx="0">
                  <c:v>BROJ SUBJEKATA</c:v>
                </c:pt>
              </c:strCache>
            </c:strRef>
          </c:tx>
          <c:invertIfNegative val="0"/>
          <c:cat>
            <c:strRef>
              <c:f>List1!$B$93:$E$93</c:f>
              <c:strCache>
                <c:ptCount val="4"/>
                <c:pt idx="0">
                  <c:v>DECEMBAR 2011.</c:v>
                </c:pt>
                <c:pt idx="1">
                  <c:v>APRIL 2012.</c:v>
                </c:pt>
                <c:pt idx="2">
                  <c:v>NOVEMBAR 2012.</c:v>
                </c:pt>
                <c:pt idx="3">
                  <c:v>APRIL 2013.</c:v>
                </c:pt>
              </c:strCache>
            </c:strRef>
          </c:cat>
          <c:val>
            <c:numRef>
              <c:f>List1!$B$94:$E$94</c:f>
              <c:numCache>
                <c:formatCode>#,##0</c:formatCode>
                <c:ptCount val="4"/>
                <c:pt idx="0">
                  <c:v>13</c:v>
                </c:pt>
                <c:pt idx="1">
                  <c:v>13</c:v>
                </c:pt>
                <c:pt idx="2">
                  <c:v>14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222080"/>
        <c:axId val="98223616"/>
        <c:axId val="0"/>
      </c:bar3DChart>
      <c:catAx>
        <c:axId val="98222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defRPr>
            </a:pPr>
            <a:endParaRPr lang="sr-Latn-RS"/>
          </a:p>
        </c:txPr>
        <c:crossAx val="98223616"/>
        <c:crosses val="autoZero"/>
        <c:auto val="1"/>
        <c:lblAlgn val="ctr"/>
        <c:lblOffset val="100"/>
        <c:noMultiLvlLbl val="0"/>
      </c:catAx>
      <c:valAx>
        <c:axId val="9822361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defRPr>
            </a:pPr>
            <a:endParaRPr lang="sr-Latn-RS"/>
          </a:p>
        </c:txPr>
        <c:crossAx val="982220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  <a:latin typeface="Segoe UI" pitchFamily="34" charset="0"/>
              <a:cs typeface="Segoe UI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24732676156587E-2"/>
          <c:y val="1.477777777777778E-2"/>
          <c:w val="0.93880950965621468"/>
          <c:h val="0.858313735783027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List3!$B$3</c:f>
              <c:strCache>
                <c:ptCount val="1"/>
                <c:pt idx="0">
                  <c:v>Broj zaposlenih OSI prije poticaja</c:v>
                </c:pt>
              </c:strCache>
            </c:strRef>
          </c:tx>
          <c:invertIfNegative val="0"/>
          <c:cat>
            <c:strRef>
              <c:f>List3!$A$4:$A$26</c:f>
              <c:strCache>
                <c:ptCount val="23"/>
                <c:pt idx="0">
                  <c:v>Apel promet</c:v>
                </c:pt>
                <c:pt idx="1">
                  <c:v>Bifon</c:v>
                </c:pt>
                <c:pt idx="2">
                  <c:v>Colorservis</c:v>
                </c:pt>
                <c:pt idx="3">
                  <c:v>Colorservis</c:v>
                </c:pt>
                <c:pt idx="4">
                  <c:v>Des</c:v>
                </c:pt>
                <c:pt idx="5">
                  <c:v>Di de Delić</c:v>
                </c:pt>
                <c:pt idx="6">
                  <c:v>Euromaxline</c:v>
                </c:pt>
                <c:pt idx="7">
                  <c:v>Faip </c:v>
                </c:pt>
                <c:pt idx="8">
                  <c:v>Galant </c:v>
                </c:pt>
                <c:pt idx="9">
                  <c:v>Izvor Bosne</c:v>
                </c:pt>
                <c:pt idx="10">
                  <c:v>Krokodil</c:v>
                </c:pt>
                <c:pt idx="11">
                  <c:v>Leptirfon</c:v>
                </c:pt>
                <c:pt idx="12">
                  <c:v>Librag</c:v>
                </c:pt>
                <c:pt idx="13">
                  <c:v>Lotosice</c:v>
                </c:pt>
                <c:pt idx="14">
                  <c:v>Mioblast</c:v>
                </c:pt>
                <c:pt idx="15">
                  <c:v>Naš pogled</c:v>
                </c:pt>
                <c:pt idx="16">
                  <c:v>Pismolik</c:v>
                </c:pt>
                <c:pt idx="17">
                  <c:v>Rtv Jablanica</c:v>
                </c:pt>
                <c:pt idx="18">
                  <c:v>Rvi 13 mart</c:v>
                </c:pt>
                <c:pt idx="19">
                  <c:v>Tmp</c:v>
                </c:pt>
                <c:pt idx="20">
                  <c:v>Uspon </c:v>
                </c:pt>
                <c:pt idx="21">
                  <c:v>Zemir</c:v>
                </c:pt>
                <c:pt idx="22">
                  <c:v>UKOPNO</c:v>
                </c:pt>
              </c:strCache>
            </c:strRef>
          </c:cat>
          <c:val>
            <c:numRef>
              <c:f>List3!$B$4:$B$26</c:f>
              <c:numCache>
                <c:formatCode>General</c:formatCode>
                <c:ptCount val="23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6</c:v>
                </c:pt>
                <c:pt idx="4">
                  <c:v>48</c:v>
                </c:pt>
                <c:pt idx="5">
                  <c:v>7</c:v>
                </c:pt>
                <c:pt idx="6">
                  <c:v>0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3</c:v>
                </c:pt>
                <c:pt idx="11">
                  <c:v>4</c:v>
                </c:pt>
                <c:pt idx="12">
                  <c:v>8</c:v>
                </c:pt>
                <c:pt idx="13">
                  <c:v>6</c:v>
                </c:pt>
                <c:pt idx="14">
                  <c:v>3</c:v>
                </c:pt>
                <c:pt idx="15">
                  <c:v>3</c:v>
                </c:pt>
                <c:pt idx="16">
                  <c:v>6</c:v>
                </c:pt>
                <c:pt idx="17">
                  <c:v>3</c:v>
                </c:pt>
                <c:pt idx="18">
                  <c:v>4</c:v>
                </c:pt>
                <c:pt idx="19">
                  <c:v>15</c:v>
                </c:pt>
                <c:pt idx="20">
                  <c:v>5</c:v>
                </c:pt>
                <c:pt idx="21">
                  <c:v>4</c:v>
                </c:pt>
                <c:pt idx="22">
                  <c:v>149</c:v>
                </c:pt>
              </c:numCache>
            </c:numRef>
          </c:val>
        </c:ser>
        <c:ser>
          <c:idx val="1"/>
          <c:order val="1"/>
          <c:tx>
            <c:strRef>
              <c:f>List3!$C$3</c:f>
              <c:strCache>
                <c:ptCount val="1"/>
                <c:pt idx="0">
                  <c:v>Broj OSI trenutno zaposlenih</c:v>
                </c:pt>
              </c:strCache>
            </c:strRef>
          </c:tx>
          <c:invertIfNegative val="0"/>
          <c:cat>
            <c:strRef>
              <c:f>List3!$A$4:$A$26</c:f>
              <c:strCache>
                <c:ptCount val="23"/>
                <c:pt idx="0">
                  <c:v>Apel promet</c:v>
                </c:pt>
                <c:pt idx="1">
                  <c:v>Bifon</c:v>
                </c:pt>
                <c:pt idx="2">
                  <c:v>Colorservis</c:v>
                </c:pt>
                <c:pt idx="3">
                  <c:v>Colorservis</c:v>
                </c:pt>
                <c:pt idx="4">
                  <c:v>Des</c:v>
                </c:pt>
                <c:pt idx="5">
                  <c:v>Di de Delić</c:v>
                </c:pt>
                <c:pt idx="6">
                  <c:v>Euromaxline</c:v>
                </c:pt>
                <c:pt idx="7">
                  <c:v>Faip </c:v>
                </c:pt>
                <c:pt idx="8">
                  <c:v>Galant </c:v>
                </c:pt>
                <c:pt idx="9">
                  <c:v>Izvor Bosne</c:v>
                </c:pt>
                <c:pt idx="10">
                  <c:v>Krokodil</c:v>
                </c:pt>
                <c:pt idx="11">
                  <c:v>Leptirfon</c:v>
                </c:pt>
                <c:pt idx="12">
                  <c:v>Librag</c:v>
                </c:pt>
                <c:pt idx="13">
                  <c:v>Lotosice</c:v>
                </c:pt>
                <c:pt idx="14">
                  <c:v>Mioblast</c:v>
                </c:pt>
                <c:pt idx="15">
                  <c:v>Naš pogled</c:v>
                </c:pt>
                <c:pt idx="16">
                  <c:v>Pismolik</c:v>
                </c:pt>
                <c:pt idx="17">
                  <c:v>Rtv Jablanica</c:v>
                </c:pt>
                <c:pt idx="18">
                  <c:v>Rvi 13 mart</c:v>
                </c:pt>
                <c:pt idx="19">
                  <c:v>Tmp</c:v>
                </c:pt>
                <c:pt idx="20">
                  <c:v>Uspon </c:v>
                </c:pt>
                <c:pt idx="21">
                  <c:v>Zemir</c:v>
                </c:pt>
                <c:pt idx="22">
                  <c:v>UKOPNO</c:v>
                </c:pt>
              </c:strCache>
            </c:strRef>
          </c:cat>
          <c:val>
            <c:numRef>
              <c:f>List3!$C$4:$C$26</c:f>
              <c:numCache>
                <c:formatCode>General</c:formatCode>
                <c:ptCount val="23"/>
                <c:pt idx="0">
                  <c:v>8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48</c:v>
                </c:pt>
                <c:pt idx="5">
                  <c:v>12</c:v>
                </c:pt>
                <c:pt idx="6">
                  <c:v>10</c:v>
                </c:pt>
                <c:pt idx="7">
                  <c:v>8</c:v>
                </c:pt>
                <c:pt idx="8">
                  <c:v>6</c:v>
                </c:pt>
                <c:pt idx="9">
                  <c:v>8</c:v>
                </c:pt>
                <c:pt idx="10">
                  <c:v>3</c:v>
                </c:pt>
                <c:pt idx="11">
                  <c:v>5</c:v>
                </c:pt>
                <c:pt idx="12">
                  <c:v>10</c:v>
                </c:pt>
                <c:pt idx="13">
                  <c:v>7</c:v>
                </c:pt>
                <c:pt idx="14">
                  <c:v>3</c:v>
                </c:pt>
                <c:pt idx="15">
                  <c:v>8</c:v>
                </c:pt>
                <c:pt idx="16">
                  <c:v>6</c:v>
                </c:pt>
                <c:pt idx="17">
                  <c:v>3</c:v>
                </c:pt>
                <c:pt idx="18">
                  <c:v>6</c:v>
                </c:pt>
                <c:pt idx="19">
                  <c:v>36</c:v>
                </c:pt>
                <c:pt idx="20">
                  <c:v>11</c:v>
                </c:pt>
                <c:pt idx="21">
                  <c:v>4</c:v>
                </c:pt>
                <c:pt idx="22">
                  <c:v>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435072"/>
        <c:axId val="98436608"/>
        <c:axId val="0"/>
      </c:bar3DChart>
      <c:catAx>
        <c:axId val="98435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sr-Latn-RS"/>
          </a:p>
        </c:txPr>
        <c:crossAx val="98436608"/>
        <c:crosses val="autoZero"/>
        <c:auto val="1"/>
        <c:lblAlgn val="ctr"/>
        <c:lblOffset val="100"/>
        <c:noMultiLvlLbl val="0"/>
      </c:catAx>
      <c:valAx>
        <c:axId val="98436608"/>
        <c:scaling>
          <c:orientation val="minMax"/>
          <c:max val="200"/>
          <c:min val="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sr-Latn-RS"/>
          </a:p>
        </c:txPr>
        <c:crossAx val="98435072"/>
        <c:crosses val="autoZero"/>
        <c:crossBetween val="between"/>
        <c:majorUnit val="20"/>
        <c:minorUnit val="20"/>
      </c:valAx>
    </c:plotArea>
    <c:legend>
      <c:legendPos val="r"/>
      <c:legendEntry>
        <c:idx val="0"/>
        <c:txPr>
          <a:bodyPr/>
          <a:lstStyle/>
          <a:p>
            <a:pPr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sr-Latn-RS"/>
          </a:p>
        </c:txPr>
      </c:legendEntry>
      <c:legendEntry>
        <c:idx val="1"/>
        <c:txPr>
          <a:bodyPr/>
          <a:lstStyle/>
          <a:p>
            <a:pPr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0.1086623435475744"/>
          <c:y val="7.9629046369203843E-2"/>
          <c:w val="0.71345813169922534"/>
          <c:h val="0.1474085739282589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bs-Latn-BA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PRIMJER</a:t>
            </a:r>
            <a:r>
              <a:rPr lang="bs-Latn-BA" baseline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UK</a:t>
            </a:r>
            <a:r>
              <a:rPr lang="bs-Latn-BA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PN</a:t>
            </a:r>
            <a:r>
              <a:rPr lang="bs-Latn-BA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bs-Latn-BA" baseline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DOBIT SVIH PRIVREDNIH DRUŠTAVA ZA ZAPOŠLJAVANJE OSI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'List3 (2)'!$A$4</c:f>
              <c:strCache>
                <c:ptCount val="1"/>
                <c:pt idx="0">
                  <c:v>UKOPNO</c:v>
                </c:pt>
              </c:strCache>
            </c:strRef>
          </c:tx>
          <c:invertIfNegative val="0"/>
          <c:cat>
            <c:strRef>
              <c:f>'List3 (2)'!$B$3:$D$3</c:f>
              <c:strCache>
                <c:ptCount val="3"/>
                <c:pt idx="0">
                  <c:v>Gubitak 2010</c:v>
                </c:pt>
                <c:pt idx="1">
                  <c:v>Dobit 2011</c:v>
                </c:pt>
                <c:pt idx="2">
                  <c:v>Dobit 2012</c:v>
                </c:pt>
              </c:strCache>
            </c:strRef>
          </c:cat>
          <c:val>
            <c:numRef>
              <c:f>'List3 (2)'!$B$4:$D$4</c:f>
              <c:numCache>
                <c:formatCode>General</c:formatCode>
                <c:ptCount val="3"/>
                <c:pt idx="0">
                  <c:v>-825591</c:v>
                </c:pt>
                <c:pt idx="1">
                  <c:v>451579</c:v>
                </c:pt>
                <c:pt idx="2">
                  <c:v>273611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509568"/>
        <c:axId val="100511104"/>
        <c:axId val="0"/>
      </c:bar3DChart>
      <c:catAx>
        <c:axId val="100509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sr-Latn-RS"/>
          </a:p>
        </c:txPr>
        <c:crossAx val="100511104"/>
        <c:crosses val="autoZero"/>
        <c:auto val="1"/>
        <c:lblAlgn val="ctr"/>
        <c:lblOffset val="100"/>
        <c:noMultiLvlLbl val="0"/>
      </c:catAx>
      <c:valAx>
        <c:axId val="100511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sr-Latn-RS"/>
          </a:p>
        </c:txPr>
        <c:crossAx val="1005095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176F0B"/>
                </a:solidFill>
                <a:latin typeface="Segoe UI" pitchFamily="34" charset="0"/>
                <a:cs typeface="Segoe UI" pitchFamily="34" charset="0"/>
              </a:defRPr>
            </a:pPr>
            <a:r>
              <a:rPr lang="en-US" sz="1400">
                <a:solidFill>
                  <a:srgbClr val="176F0B"/>
                </a:solidFill>
                <a:latin typeface="Segoe UI" pitchFamily="34" charset="0"/>
                <a:cs typeface="Segoe UI" pitchFamily="34" charset="0"/>
              </a:rPr>
              <a:t>UKUPNO</a:t>
            </a:r>
            <a:r>
              <a:rPr lang="bs-Latn-BA" sz="1400">
                <a:solidFill>
                  <a:srgbClr val="176F0B"/>
                </a:solidFill>
                <a:latin typeface="Segoe UI" pitchFamily="34" charset="0"/>
                <a:cs typeface="Segoe UI" pitchFamily="34" charset="0"/>
              </a:rPr>
              <a:t> ZAPOSLENO</a:t>
            </a:r>
            <a:r>
              <a:rPr lang="en-US" sz="1400">
                <a:solidFill>
                  <a:srgbClr val="176F0B"/>
                </a:solidFill>
                <a:latin typeface="Segoe UI" pitchFamily="34" charset="0"/>
                <a:cs typeface="Segoe UI" pitchFamily="34" charset="0"/>
              </a:rPr>
              <a:t> OSOBA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List1!$A$35</c:f>
              <c:strCache>
                <c:ptCount val="1"/>
                <c:pt idx="0">
                  <c:v>UKUPNO OSOBA</c:v>
                </c:pt>
              </c:strCache>
            </c:strRef>
          </c:tx>
          <c:invertIfNegative val="0"/>
          <c:cat>
            <c:strRef>
              <c:f>List1!$B$28:$E$28</c:f>
              <c:strCache>
                <c:ptCount val="4"/>
                <c:pt idx="0">
                  <c:v>DECEMBAR 2011.</c:v>
                </c:pt>
                <c:pt idx="1">
                  <c:v>APRIL 2012.</c:v>
                </c:pt>
                <c:pt idx="2">
                  <c:v>NOVEMBAR 2012.</c:v>
                </c:pt>
                <c:pt idx="3">
                  <c:v>APRIL 2013.</c:v>
                </c:pt>
              </c:strCache>
            </c:strRef>
          </c:cat>
          <c:val>
            <c:numRef>
              <c:f>List1!$B$35:$E$35</c:f>
              <c:numCache>
                <c:formatCode>General</c:formatCode>
                <c:ptCount val="4"/>
                <c:pt idx="0">
                  <c:v>30</c:v>
                </c:pt>
                <c:pt idx="1">
                  <c:v>83</c:v>
                </c:pt>
                <c:pt idx="2">
                  <c:v>106</c:v>
                </c:pt>
                <c:pt idx="3">
                  <c:v>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307520"/>
        <c:axId val="101289344"/>
        <c:axId val="0"/>
      </c:bar3DChart>
      <c:valAx>
        <c:axId val="101289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176F0B"/>
                </a:solidFill>
                <a:latin typeface="Segoe UI" pitchFamily="34" charset="0"/>
                <a:cs typeface="Segoe UI" pitchFamily="34" charset="0"/>
              </a:defRPr>
            </a:pPr>
            <a:endParaRPr lang="sr-Latn-RS"/>
          </a:p>
        </c:txPr>
        <c:crossAx val="101307520"/>
        <c:crosses val="autoZero"/>
        <c:crossBetween val="between"/>
        <c:majorUnit val="50"/>
      </c:valAx>
      <c:catAx>
        <c:axId val="101307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176F0B"/>
                </a:solidFill>
                <a:effectLst/>
                <a:latin typeface="Segoe UI" pitchFamily="34" charset="0"/>
                <a:cs typeface="Segoe UI" pitchFamily="34" charset="0"/>
              </a:defRPr>
            </a:pPr>
            <a:endParaRPr lang="sr-Latn-RS"/>
          </a:p>
        </c:txPr>
        <c:crossAx val="101289344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176F0B"/>
              </a:solidFill>
              <a:latin typeface="Segoe UI" pitchFamily="34" charset="0"/>
              <a:cs typeface="Segoe UI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x-none" smtClean="0"/>
              <a:t>28.12.2011</a:t>
            </a:r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CD5AD-E92E-4299-B5C4-5D07C31BF08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5166460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Header Placeholder 3379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  <p:sp>
        <p:nvSpPr>
          <p:cNvPr id="26628" name="Rectangle 33795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Footer Placeholder 33797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E290D10-24BF-42CB-AD2D-8E02BFAFF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8862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4816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7651" name="Rectangle 3481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bs-Latn-BA" smtClean="0"/>
              <a:t>Organizacija 34, Privrednih</a:t>
            </a:r>
            <a:r>
              <a:rPr lang="bs-Latn-BA" baseline="0" smtClean="0"/>
              <a:t> društava 18, Samostalnih poduzetnika 92</a:t>
            </a:r>
            <a:endParaRPr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bs-Latn-BA" dirty="0" smtClean="0"/>
              <a:t>Prije poticaja od Fonda ukupno bilo zaposlenih OSI oko 150 a trenutno oko</a:t>
            </a:r>
            <a:r>
              <a:rPr lang="bs-Latn-BA" baseline="0" dirty="0" smtClean="0"/>
              <a:t> 220 OSI</a:t>
            </a:r>
            <a:r>
              <a:rPr lang="bs-Latn-BA" dirty="0" smtClean="0"/>
              <a:t> </a:t>
            </a:r>
            <a:endParaRPr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bs-Latn-BA" dirty="0" smtClean="0"/>
              <a:t>Gubitak </a:t>
            </a:r>
            <a:r>
              <a:rPr lang="bs-Latn-BA" smtClean="0"/>
              <a:t>2010 </a:t>
            </a:r>
            <a:r>
              <a:rPr lang="bs-Latn-BA" baseline="0" smtClean="0"/>
              <a:t>   </a:t>
            </a:r>
            <a:r>
              <a:rPr lang="bs-Latn-BA" smtClean="0"/>
              <a:t> </a:t>
            </a:r>
            <a:r>
              <a:rPr lang="bs-Latn-BA" dirty="0" smtClean="0"/>
              <a:t>825.521,00</a:t>
            </a:r>
            <a:r>
              <a:rPr lang="bs-Latn-BA" baseline="0" dirty="0" smtClean="0"/>
              <a:t>        Dobit </a:t>
            </a:r>
            <a:r>
              <a:rPr lang="bs-Latn-BA" baseline="0" smtClean="0"/>
              <a:t>2011   451.579,00             </a:t>
            </a:r>
            <a:r>
              <a:rPr lang="bs-Latn-BA" baseline="0" dirty="0" smtClean="0"/>
              <a:t>Dobit </a:t>
            </a:r>
            <a:r>
              <a:rPr lang="bs-Latn-BA" baseline="0" smtClean="0"/>
              <a:t>2012    </a:t>
            </a:r>
            <a:r>
              <a:rPr lang="bs-Latn-BA" baseline="0" dirty="0" smtClean="0"/>
              <a:t>273.611,00</a:t>
            </a:r>
            <a:endParaRPr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28.12.2011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Ma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  <a:alpha val="90000"/>
                </a:srgbClr>
              </a:gs>
              <a:gs pos="50000">
                <a:srgbClr val="00B050">
                  <a:shade val="67500"/>
                  <a:satMod val="115000"/>
                  <a:alpha val="90000"/>
                </a:srgbClr>
              </a:gs>
              <a:gs pos="100000">
                <a:srgbClr val="00B050">
                  <a:shade val="100000"/>
                  <a:satMod val="115000"/>
                  <a:alpha val="94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886200"/>
            <a:ext cx="9144000" cy="1225550"/>
          </a:xfrm>
          <a:prstGeom prst="rect">
            <a:avLst/>
          </a:prstGeom>
          <a:solidFill>
            <a:schemeClr val="bg1">
              <a:alpha val="6901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733800"/>
            <a:ext cx="9144000" cy="1524000"/>
          </a:xfrm>
          <a:prstGeom prst="rect">
            <a:avLst/>
          </a:prstGeom>
          <a:solidFill>
            <a:schemeClr val="bg1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Rectangle 8" descr="MS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6288088"/>
            <a:ext cx="190976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334000"/>
            <a:ext cx="8534400" cy="609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  <a:ea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0"/>
            <a:ext cx="8534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028700"/>
            <a:ext cx="9144000" cy="46038"/>
          </a:xfrm>
          <a:prstGeom prst="rect">
            <a:avLst/>
          </a:prstGeom>
          <a:solidFill>
            <a:srgbClr val="FFFFFF">
              <a:alpha val="56078"/>
            </a:srgbClr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solidFill>
            <a:srgbClr val="E9EEEE">
              <a:alpha val="50196"/>
            </a:srgbClr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872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  <a:ea typeface="Segoe UI"/>
                <a:cs typeface="Segoe U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/>
                <a:ea typeface="Segoe UI"/>
                <a:cs typeface="Segoe UI"/>
              </a:defRPr>
            </a:lvl1pPr>
            <a:lvl2pPr>
              <a:defRPr>
                <a:latin typeface="Segoe UI"/>
                <a:ea typeface="Segoe UI"/>
                <a:cs typeface="Segoe UI"/>
              </a:defRPr>
            </a:lvl2pPr>
            <a:lvl3pPr>
              <a:defRPr>
                <a:latin typeface="Segoe UI"/>
                <a:ea typeface="Segoe UI"/>
                <a:cs typeface="Segoe UI"/>
              </a:defRPr>
            </a:lvl3pPr>
            <a:lvl4pPr>
              <a:defRPr>
                <a:latin typeface="Segoe UI"/>
                <a:ea typeface="Segoe UI"/>
                <a:cs typeface="Segoe UI"/>
              </a:defRPr>
            </a:lvl4pPr>
            <a:lvl5pPr>
              <a:defRPr>
                <a:latin typeface="Segoe UI"/>
                <a:ea typeface="Segoe UI"/>
                <a:cs typeface="Segoe U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Ma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50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028700"/>
            <a:ext cx="9144000" cy="46038"/>
          </a:xfrm>
          <a:prstGeom prst="rect">
            <a:avLst/>
          </a:prstGeom>
          <a:solidFill>
            <a:srgbClr val="FFFFFF">
              <a:alpha val="56078"/>
            </a:srgbClr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solidFill>
            <a:srgbClr val="E9EEEE">
              <a:alpha val="50196"/>
            </a:srgbClr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872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  <a:ea typeface="Segoe UI"/>
                <a:cs typeface="Segoe U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Segoe UI"/>
                <a:ea typeface="Segoe UI"/>
                <a:cs typeface="Segoe UI"/>
              </a:defRPr>
            </a:lvl1pPr>
            <a:lvl2pPr>
              <a:defRPr>
                <a:latin typeface="Segoe UI"/>
                <a:ea typeface="Segoe UI"/>
                <a:cs typeface="Segoe UI"/>
              </a:defRPr>
            </a:lvl2pPr>
            <a:lvl3pPr>
              <a:defRPr>
                <a:latin typeface="Segoe UI"/>
                <a:ea typeface="Segoe UI"/>
                <a:cs typeface="Segoe UI"/>
              </a:defRPr>
            </a:lvl3pPr>
            <a:lvl4pPr>
              <a:defRPr>
                <a:latin typeface="Segoe UI"/>
                <a:ea typeface="Segoe UI"/>
                <a:cs typeface="Segoe UI"/>
              </a:defRPr>
            </a:lvl4pPr>
            <a:lvl5pPr>
              <a:defRPr>
                <a:latin typeface="Segoe UI"/>
                <a:ea typeface="Segoe UI"/>
                <a:cs typeface="Segoe U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Ma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495800"/>
            <a:ext cx="9144000" cy="2362200"/>
          </a:xfrm>
          <a:prstGeom prst="rect">
            <a:avLst/>
          </a:prstGeom>
          <a:solidFill>
            <a:srgbClr val="00B050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124200"/>
            <a:ext cx="9144000" cy="1524000"/>
          </a:xfrm>
          <a:prstGeom prst="rect">
            <a:avLst/>
          </a:prstGeom>
          <a:solidFill>
            <a:schemeClr val="bg1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276600"/>
            <a:ext cx="9144000" cy="1225550"/>
          </a:xfrm>
          <a:prstGeom prst="rect">
            <a:avLst/>
          </a:prstGeom>
          <a:solidFill>
            <a:schemeClr val="bg1">
              <a:alpha val="6901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Rectangle 8" descr="MS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6288088"/>
            <a:ext cx="190976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052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576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mage Ma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aded background blue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0160" y="-11289"/>
            <a:ext cx="9180000" cy="68880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" name="Rectangle 5" descr="MS_Logo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6288088"/>
            <a:ext cx="190976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mage Ma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50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" name="Rectangle 5" descr="MS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6288088"/>
            <a:ext cx="190976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6F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800100" indent="-342900" algn="ctr" defTabSz="-13873163" eaLnBrk="0" fontAlgn="base" hangingPunct="0">
        <a:spcBef>
          <a:spcPct val="0"/>
        </a:spcBef>
        <a:spcAft>
          <a:spcPct val="0"/>
        </a:spcAft>
        <a:defRPr sz="4400">
          <a:solidFill>
            <a:schemeClr val="tx1">
              <a:alpha val="100000"/>
            </a:schemeClr>
          </a:solidFill>
          <a:latin typeface="Calibri"/>
        </a:defRPr>
      </a:lvl6pPr>
      <a:lvl7pPr marL="1257300" indent="-342900" algn="ctr" defTabSz="-13873163" eaLnBrk="0" fontAlgn="base" hangingPunct="0">
        <a:spcBef>
          <a:spcPct val="0"/>
        </a:spcBef>
        <a:spcAft>
          <a:spcPct val="0"/>
        </a:spcAft>
        <a:defRPr sz="4400">
          <a:solidFill>
            <a:schemeClr val="tx1">
              <a:alpha val="100000"/>
            </a:schemeClr>
          </a:solidFill>
          <a:latin typeface="Calibri"/>
        </a:defRPr>
      </a:lvl7pPr>
      <a:lvl8pPr marL="1714500" indent="-342900" algn="ctr" defTabSz="-13873163" eaLnBrk="0" fontAlgn="base" hangingPunct="0">
        <a:spcBef>
          <a:spcPct val="0"/>
        </a:spcBef>
        <a:spcAft>
          <a:spcPct val="0"/>
        </a:spcAft>
        <a:defRPr sz="4400">
          <a:solidFill>
            <a:schemeClr val="tx1">
              <a:alpha val="100000"/>
            </a:schemeClr>
          </a:solidFill>
          <a:latin typeface="Calibri"/>
        </a:defRPr>
      </a:lvl8pPr>
      <a:lvl9pPr marL="2171700" indent="-342900" algn="ctr" defTabSz="-13873163" eaLnBrk="0" fontAlgn="base" hangingPunct="0">
        <a:spcBef>
          <a:spcPct val="0"/>
        </a:spcBef>
        <a:spcAft>
          <a:spcPct val="0"/>
        </a:spcAft>
        <a:defRPr sz="4400">
          <a:solidFill>
            <a:schemeClr val="tx1">
              <a:alpha val="100000"/>
            </a:schemeClr>
          </a:solidFill>
          <a:latin typeface="Calibri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 kern="1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 kern="1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 kern="1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 kern="1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 kern="1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chart" Target="../charts/char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chart" Target="../charts/char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chart" Target="../charts/char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chart" Target="../charts/char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chart" Target="../charts/char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chart" Target="../charts/char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chart" Target="../charts/char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chart" Target="../charts/char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1026" name="Picture 2" descr="C:\Users\Public\prezentacije\slike prezentacija\Prezentacija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06"/>
            <a:ext cx="9144000" cy="702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96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ad ahead gre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76627" y="702945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5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05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r>
              <a:rPr lang="bs-Latn-B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Stručna podrška</a:t>
            </a:r>
          </a:p>
        </p:txBody>
      </p:sp>
      <p:sp>
        <p:nvSpPr>
          <p:cNvPr id="13336" name="TextBox 79"/>
          <p:cNvSpPr txBox="1">
            <a:spLocks noChangeArrowheads="1"/>
          </p:cNvSpPr>
          <p:nvPr/>
        </p:nvSpPr>
        <p:spPr bwMode="auto">
          <a:xfrm>
            <a:off x="1285875" y="1402587"/>
            <a:ext cx="5029201" cy="9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sz="2800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609600" y="1066800"/>
            <a:ext cx="8123115" cy="608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r>
              <a:rPr lang="bs-Latn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Neposredna i konkretna sa elementima case menagmenta </a:t>
            </a:r>
          </a:p>
          <a:p>
            <a:pPr>
              <a:lnSpc>
                <a:spcPct val="90000"/>
              </a:lnSpc>
            </a:pPr>
            <a:endParaRPr lang="hr-HR" sz="2400" dirty="0" smtClean="0"/>
          </a:p>
          <a:p>
            <a:pPr>
              <a:lnSpc>
                <a:spcPct val="90000"/>
              </a:lnSpc>
            </a:pPr>
            <a:r>
              <a:rPr lang="hr-HR" sz="2400" dirty="0" smtClean="0">
                <a:solidFill>
                  <a:schemeClr val="bg1"/>
                </a:solidFill>
              </a:rPr>
              <a:t>Upravljanje procesom </a:t>
            </a:r>
          </a:p>
          <a:p>
            <a:pPr>
              <a:lnSpc>
                <a:spcPct val="90000"/>
              </a:lnSpc>
            </a:pPr>
            <a:r>
              <a:rPr lang="hr-HR" sz="2400" dirty="0" smtClean="0">
                <a:solidFill>
                  <a:schemeClr val="bg1"/>
                </a:solidFill>
              </a:rPr>
              <a:t>Multidisciplinarni pristup</a:t>
            </a:r>
          </a:p>
          <a:p>
            <a:pPr>
              <a:lnSpc>
                <a:spcPct val="90000"/>
              </a:lnSpc>
            </a:pPr>
            <a:r>
              <a:rPr lang="hr-HR" sz="2400" dirty="0" smtClean="0">
                <a:solidFill>
                  <a:schemeClr val="bg1"/>
                </a:solidFill>
              </a:rPr>
              <a:t>Individualni pristup</a:t>
            </a:r>
          </a:p>
          <a:p>
            <a:pPr>
              <a:lnSpc>
                <a:spcPct val="90000"/>
              </a:lnSpc>
            </a:pPr>
            <a:r>
              <a:rPr lang="hr-HR" sz="2400" dirty="0" smtClean="0">
                <a:solidFill>
                  <a:schemeClr val="bg1"/>
                </a:solidFill>
              </a:rPr>
              <a:t>Standardizirana pravila</a:t>
            </a:r>
          </a:p>
          <a:p>
            <a:pPr>
              <a:lnSpc>
                <a:spcPct val="90000"/>
              </a:lnSpc>
            </a:pPr>
            <a:r>
              <a:rPr lang="hr-HR" sz="2400" dirty="0" smtClean="0">
                <a:solidFill>
                  <a:schemeClr val="bg1"/>
                </a:solidFill>
              </a:rPr>
              <a:t>Transparentrnost</a:t>
            </a:r>
          </a:p>
          <a:p>
            <a:pPr>
              <a:lnSpc>
                <a:spcPct val="90000"/>
              </a:lnSpc>
            </a:pPr>
            <a:r>
              <a:rPr lang="hr-HR" sz="24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hr-H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sa ciljem postizanja efektivnosti i efikasnosti  tj. raditi prave stvari na prvi način</a:t>
            </a:r>
          </a:p>
          <a:p>
            <a:pPr>
              <a:lnSpc>
                <a:spcPct val="90000"/>
              </a:lnSpc>
            </a:pPr>
            <a:endParaRPr lang="hr-H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Razvoj drugih oblika podrške – konferencije, seminari, edukativno-promotivni materijali i sl.</a:t>
            </a:r>
            <a:endParaRPr lang="bs-Latn-B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/>
          </a:p>
          <a:p>
            <a:endParaRPr lang="bs-Latn-BA" sz="1600" dirty="0"/>
          </a:p>
        </p:txBody>
      </p:sp>
    </p:spTree>
    <p:extLst>
      <p:ext uri="{BB962C8B-B14F-4D97-AF65-F5344CB8AC3E}">
        <p14:creationId xmlns:p14="http://schemas.microsoft.com/office/powerpoint/2010/main" val="420795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oad ahead gre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76627" y="702945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5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05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r>
              <a:rPr lang="bs-Latn-B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Direktna finansijska podrška – višestruki poticaji</a:t>
            </a:r>
          </a:p>
        </p:txBody>
      </p:sp>
      <p:sp>
        <p:nvSpPr>
          <p:cNvPr id="13336" name="TextBox 79"/>
          <p:cNvSpPr txBox="1">
            <a:spLocks noChangeArrowheads="1"/>
          </p:cNvSpPr>
          <p:nvPr/>
        </p:nvSpPr>
        <p:spPr bwMode="auto">
          <a:xfrm>
            <a:off x="1285875" y="1402587"/>
            <a:ext cx="5029201" cy="9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sz="2800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868485" y="1066800"/>
            <a:ext cx="812311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  <a:buFont typeface="Arial"/>
              <a:buChar char="●"/>
            </a:pPr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  <a:buFont typeface="Arial"/>
              <a:buChar char="●"/>
            </a:pPr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Clr>
                <a:schemeClr val="bg1"/>
              </a:buClr>
              <a:buSzPts val="2400"/>
            </a:pPr>
            <a:r>
              <a:rPr lang="bs-Latn-BA" dirty="0" smtClean="0">
                <a:solidFill>
                  <a:schemeClr val="bg1"/>
                </a:solidFill>
              </a:rPr>
              <a:t>    </a:t>
            </a:r>
            <a:r>
              <a:rPr lang="vi-VN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Isplata novčanih nadoknada</a:t>
            </a:r>
            <a:r>
              <a:rPr lang="bs-Latn-BA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za plaćene poreze i doprinose te subvencioniranje troška neto plate za osobe s invaliditetom</a:t>
            </a: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Clr>
                <a:schemeClr val="bg1"/>
              </a:buClr>
              <a:buSzPts val="2400"/>
            </a:pPr>
            <a:r>
              <a:rPr lang="bs-Latn-BA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   Dodjela i isplata novčanih stimulansa za novo zapošljavanje osoba s invalidietom</a:t>
            </a: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Clr>
                <a:schemeClr val="bg1"/>
              </a:buClr>
              <a:buSzPts val="2400"/>
            </a:pPr>
            <a:r>
              <a:rPr lang="bs-Latn-BA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   </a:t>
            </a:r>
            <a:r>
              <a:rPr lang="vi-VN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Finansiranje i sufinansiranje programa i  projekata</a:t>
            </a:r>
            <a:r>
              <a:rPr lang="bs-Latn-BA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profesionalne rehabilitacije i zapošljavanja osoba s invaliditetom</a:t>
            </a: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Clr>
                <a:schemeClr val="bg1"/>
              </a:buClr>
              <a:buSzPts val="2400"/>
            </a:pPr>
            <a:endParaRPr lang="bs-Latn-BA" dirty="0" smtClean="0">
              <a:solidFill>
                <a:schemeClr val="bg1"/>
              </a:solidFill>
            </a:endParaRP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Clr>
                <a:schemeClr val="bg1"/>
              </a:buClr>
              <a:buSzPts val="2400"/>
            </a:pPr>
            <a:endParaRPr lang="bs-Latn-BA" sz="3200" dirty="0" smtClean="0">
              <a:solidFill>
                <a:schemeClr val="bg1"/>
              </a:solidFill>
            </a:endParaRPr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/>
          </a:p>
        </p:txBody>
      </p:sp>
      <p:pic>
        <p:nvPicPr>
          <p:cNvPr id="8" name="Picture 7" descr="green che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914400" y="1905000"/>
            <a:ext cx="352425" cy="36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green che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914400" y="2514600"/>
            <a:ext cx="352425" cy="36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reen che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914400" y="3124200"/>
            <a:ext cx="352425" cy="36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60339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ad ahead gre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0" y="731520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5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05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endParaRPr lang="bs-Latn-BA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13336" name="TextBox 79"/>
          <p:cNvSpPr txBox="1">
            <a:spLocks noChangeArrowheads="1"/>
          </p:cNvSpPr>
          <p:nvPr/>
        </p:nvSpPr>
        <p:spPr bwMode="auto">
          <a:xfrm>
            <a:off x="1285875" y="1402587"/>
            <a:ext cx="5029201" cy="9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sz="2800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457200" y="1066800"/>
            <a:ext cx="812311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algn="ctr"/>
            <a:endParaRPr lang="bs-Latn-B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bs-Latn-BA" sz="2400" dirty="0" smtClean="0"/>
              <a:t> </a:t>
            </a:r>
          </a:p>
          <a:p>
            <a:endParaRPr lang="bs-Latn-BA" sz="1600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1524000"/>
            <a:ext cx="7086600" cy="2625397"/>
            <a:chOff x="0" y="1631380"/>
            <a:chExt cx="9144000" cy="3853529"/>
          </a:xfrm>
        </p:grpSpPr>
        <p:sp>
          <p:nvSpPr>
            <p:cNvPr id="9" name="TextBox 8"/>
            <p:cNvSpPr txBox="1"/>
            <p:nvPr/>
          </p:nvSpPr>
          <p:spPr>
            <a:xfrm>
              <a:off x="0" y="1631380"/>
              <a:ext cx="9144000" cy="587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s-Latn-BA" sz="2000" b="1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VIŠESTRUKI POTICAJI USMJERENI KA</a:t>
              </a:r>
              <a:endParaRPr lang="en-US" sz="20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07763" y="2821836"/>
              <a:ext cx="4508938" cy="2663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-342900" algn="ctr" defTabSz="914099">
                <a:lnSpc>
                  <a:spcPct val="90000"/>
                </a:lnSpc>
                <a:buClr>
                  <a:schemeClr val="tx2"/>
                </a:buClr>
                <a:buSzPct val="80000"/>
                <a:tabLst>
                  <a:tab pos="424590" algn="l"/>
                </a:tabLst>
                <a:defRPr/>
              </a:pPr>
              <a:endPara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pPr marL="225425" lvl="1" indent="-215900">
                <a:spcBef>
                  <a:spcPts val="600"/>
                </a:spcBef>
                <a:spcAft>
                  <a:spcPts val="300"/>
                </a:spcAft>
                <a:buBlip>
                  <a:blip r:embed="rId6"/>
                </a:buBlip>
                <a:defRPr/>
              </a:pPr>
              <a:r>
                <a:rPr lang="bs-Latn-BA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Novčani stimulans + oslobađanje od plaćanja posebnih doprinosa</a:t>
              </a:r>
            </a:p>
            <a:p>
              <a:pPr marL="225425" lvl="1" indent="-215900">
                <a:spcBef>
                  <a:spcPts val="600"/>
                </a:spcBef>
                <a:spcAft>
                  <a:spcPts val="300"/>
                </a:spcAft>
                <a:buBlip>
                  <a:blip r:embed="rId6"/>
                </a:buBlip>
                <a:defRPr/>
              </a:pPr>
              <a:r>
                <a:rPr lang="bs-Latn-BA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Finansirnje programa  i projekata </a:t>
              </a:r>
            </a:p>
            <a:p>
              <a:pPr marL="225425" lvl="1" indent="-215900">
                <a:spcBef>
                  <a:spcPts val="600"/>
                </a:spcBef>
                <a:spcAft>
                  <a:spcPts val="300"/>
                </a:spcAft>
                <a:buBlip>
                  <a:blip r:embed="rId6"/>
                </a:buBlip>
                <a:defRPr/>
              </a:pPr>
              <a:r>
                <a:rPr lang="bs-Latn-BA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Nadoknade</a:t>
              </a:r>
            </a:p>
            <a:p>
              <a:pPr marL="225425" lvl="1" indent="-215900">
                <a:spcBef>
                  <a:spcPts val="600"/>
                </a:spcBef>
                <a:spcAft>
                  <a:spcPts val="300"/>
                </a:spcAft>
                <a:buBlip>
                  <a:blip r:embed="rId6"/>
                </a:buBlip>
                <a:defRPr/>
              </a:pPr>
              <a:r>
                <a:rPr lang="bs-Latn-BA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Ostali fiskalni poticaji-porezne olakšice</a:t>
              </a:r>
              <a:endPara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&quot;GLASS&quot;; Black to Transparent"/>
            <p:cNvSpPr/>
            <p:nvPr/>
          </p:nvSpPr>
          <p:spPr bwMode="auto">
            <a:xfrm rot="5400000">
              <a:off x="2094775" y="893772"/>
              <a:ext cx="532576" cy="3875964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shade val="15000"/>
                    <a:satMod val="180000"/>
                    <a:alpha val="0"/>
                  </a:schemeClr>
                </a:gs>
                <a:gs pos="50000">
                  <a:schemeClr val="bg1">
                    <a:alpha val="60000"/>
                  </a:schemeClr>
                </a:gs>
                <a:gs pos="100000">
                  <a:schemeClr val="accent1">
                    <a:tint val="99000"/>
                    <a:shade val="65000"/>
                    <a:satMod val="155000"/>
                    <a:alpha val="0"/>
                  </a:schemeClr>
                </a:gs>
              </a:gsLst>
              <a:lin ang="16200000" scaled="1"/>
              <a:tileRect/>
            </a:gradFill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bs-Latn-B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Dohotku OSI</a:t>
              </a:r>
              <a:endPara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3772" y="2778762"/>
              <a:ext cx="4476466" cy="141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lvl="1" indent="-177800" algn="ctr" defTabSz="914099">
                <a:lnSpc>
                  <a:spcPct val="90000"/>
                </a:lnSpc>
                <a:buClr>
                  <a:schemeClr val="tx2"/>
                </a:buClr>
                <a:buSzPct val="80000"/>
                <a:tabLst>
                  <a:tab pos="424590" algn="l"/>
                </a:tabLst>
                <a:defRPr/>
              </a:pPr>
              <a:endPara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pPr marL="225425" lvl="1" indent="-215900">
                <a:spcBef>
                  <a:spcPts val="600"/>
                </a:spcBef>
                <a:spcAft>
                  <a:spcPts val="300"/>
                </a:spcAft>
                <a:buBlip>
                  <a:blip r:embed="rId6"/>
                </a:buBlip>
                <a:defRPr/>
              </a:pPr>
              <a:r>
                <a:rPr lang="bs-Latn-BA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Novčani stimulans – plate</a:t>
              </a:r>
            </a:p>
            <a:p>
              <a:pPr marL="225425" lvl="1" indent="-215900">
                <a:spcBef>
                  <a:spcPts val="600"/>
                </a:spcBef>
                <a:spcAft>
                  <a:spcPts val="300"/>
                </a:spcAft>
                <a:buBlip>
                  <a:blip r:embed="rId6"/>
                </a:buBlip>
                <a:defRPr/>
              </a:pPr>
              <a:r>
                <a:rPr lang="bs-Latn-BA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Nadoknade</a:t>
              </a:r>
              <a:endPara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&quot;GLASS&quot;; Black to Transparent"/>
            <p:cNvSpPr/>
            <p:nvPr/>
          </p:nvSpPr>
          <p:spPr bwMode="auto">
            <a:xfrm rot="5400000">
              <a:off x="6509826" y="739096"/>
              <a:ext cx="532576" cy="4189863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shade val="15000"/>
                    <a:satMod val="180000"/>
                    <a:alpha val="0"/>
                  </a:schemeClr>
                </a:gs>
                <a:gs pos="50000">
                  <a:schemeClr val="bg1">
                    <a:alpha val="60000"/>
                  </a:schemeClr>
                </a:gs>
                <a:gs pos="100000">
                  <a:schemeClr val="accent1">
                    <a:tint val="99000"/>
                    <a:shade val="65000"/>
                    <a:satMod val="155000"/>
                    <a:alpha val="0"/>
                  </a:schemeClr>
                </a:gs>
              </a:gsLst>
              <a:lin ang="16200000" scaled="1"/>
              <a:tileRect/>
            </a:gradFill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bs-Latn-B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Rezultatu poslodavca</a:t>
              </a:r>
              <a:endPara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4" name="Pravokutnik 2"/>
          <p:cNvSpPr/>
          <p:nvPr/>
        </p:nvSpPr>
        <p:spPr>
          <a:xfrm>
            <a:off x="685800" y="4038600"/>
            <a:ext cx="762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s-Latn-B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bs-Latn-B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Da li višestruki poticaji rehabilitacijskog (poslovnog) modela inkluzije osiguravaju veću korisnost učesnicima u odnosu na kompenzacijski (socijalni) model inkluzije ?</a:t>
            </a:r>
          </a:p>
          <a:p>
            <a:endParaRPr lang="bs-Latn-BA" sz="1600" dirty="0"/>
          </a:p>
        </p:txBody>
      </p:sp>
    </p:spTree>
    <p:extLst>
      <p:ext uri="{BB962C8B-B14F-4D97-AF65-F5344CB8AC3E}">
        <p14:creationId xmlns:p14="http://schemas.microsoft.com/office/powerpoint/2010/main" val="25285724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oad ahead gre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76627" y="702945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5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05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endParaRPr lang="bs-Latn-BA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13336" name="TextBox 79"/>
          <p:cNvSpPr txBox="1">
            <a:spLocks noChangeArrowheads="1"/>
          </p:cNvSpPr>
          <p:nvPr/>
        </p:nvSpPr>
        <p:spPr bwMode="auto">
          <a:xfrm>
            <a:off x="1285875" y="1402587"/>
            <a:ext cx="5029201" cy="9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sz="2800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457200" y="1066800"/>
            <a:ext cx="812311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bs-Latn-BA" sz="2400" dirty="0" smtClean="0"/>
              <a:t> </a:t>
            </a:r>
          </a:p>
          <a:p>
            <a:endParaRPr lang="bs-Latn-BA" sz="1600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958708"/>
              </p:ext>
            </p:extLst>
          </p:nvPr>
        </p:nvGraphicFramePr>
        <p:xfrm>
          <a:off x="1219200" y="2057400"/>
          <a:ext cx="6781801" cy="3157728"/>
        </p:xfrm>
        <a:graphic>
          <a:graphicData uri="http://schemas.openxmlformats.org/drawingml/2006/table">
            <a:tbl>
              <a:tblPr/>
              <a:tblGrid>
                <a:gridCol w="1894056"/>
                <a:gridCol w="1966343"/>
                <a:gridCol w="1535543"/>
                <a:gridCol w="1385859"/>
              </a:tblGrid>
              <a:tr h="579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VRSTA POTICAJA 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IZNOS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BROJ OSI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BROJ SUBJEKATA</a:t>
                      </a:r>
                      <a:endParaRPr lang="en-US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i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Nadoknade i subvencije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1.325.239,00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CCA 200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CCA 140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i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Stimulansi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3.269.738,00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CCA 360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CCA 200</a:t>
                      </a:r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Programi i projekti</a:t>
                      </a:r>
                      <a:endParaRPr lang="en-US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itchFamily="34" charset="0"/>
                          <a:ea typeface="Times New Roman"/>
                          <a:cs typeface="Segoe UI" pitchFamily="34" charset="0"/>
                        </a:rPr>
                        <a:t>3.721.287,68</a:t>
                      </a:r>
                      <a:endParaRPr lang="en-US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itchFamily="34" charset="0"/>
                          <a:ea typeface="Times New Roman"/>
                          <a:cs typeface="Segoe UI" pitchFamily="34" charset="0"/>
                        </a:rPr>
                        <a:t>CCA 500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itchFamily="34" charset="0"/>
                          <a:ea typeface="Times New Roman"/>
                          <a:cs typeface="Segoe UI" pitchFamily="34" charset="0"/>
                        </a:rPr>
                        <a:t>CCA 20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UKUPNO</a:t>
                      </a:r>
                      <a:endParaRPr lang="en-US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itchFamily="34" charset="0"/>
                          <a:ea typeface="Times New Roman"/>
                          <a:cs typeface="Segoe UI" pitchFamily="34" charset="0"/>
                        </a:rPr>
                        <a:t>8.316.264,68</a:t>
                      </a:r>
                      <a:endParaRPr lang="en-US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itchFamily="34" charset="0"/>
                          <a:ea typeface="Times New Roman"/>
                          <a:cs typeface="Segoe UI" pitchFamily="34" charset="0"/>
                        </a:rPr>
                        <a:t>CCA 1.060</a:t>
                      </a:r>
                      <a:endParaRPr lang="en-US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itchFamily="34" charset="0"/>
                          <a:ea typeface="Times New Roman"/>
                          <a:cs typeface="Segoe UI" pitchFamily="34" charset="0"/>
                        </a:rPr>
                        <a:t>CCA 360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Title 1"/>
          <p:cNvSpPr txBox="1">
            <a:spLocks/>
          </p:cNvSpPr>
          <p:nvPr/>
        </p:nvSpPr>
        <p:spPr bwMode="auto">
          <a:xfrm>
            <a:off x="381000" y="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r>
              <a:rPr lang="bs-Latn-B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Struktura direktne finansijske podrške</a:t>
            </a:r>
          </a:p>
        </p:txBody>
      </p:sp>
    </p:spTree>
    <p:extLst>
      <p:ext uri="{BB962C8B-B14F-4D97-AF65-F5344CB8AC3E}">
        <p14:creationId xmlns:p14="http://schemas.microsoft.com/office/powerpoint/2010/main" val="25285724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oad ahead gre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76627" y="702945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5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05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endParaRPr lang="bs-Latn-BA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13336" name="TextBox 79"/>
          <p:cNvSpPr txBox="1">
            <a:spLocks noChangeArrowheads="1"/>
          </p:cNvSpPr>
          <p:nvPr/>
        </p:nvSpPr>
        <p:spPr bwMode="auto">
          <a:xfrm>
            <a:off x="1285875" y="1402587"/>
            <a:ext cx="5029201" cy="9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sz="2800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457200" y="1066800"/>
            <a:ext cx="812311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bs-Latn-BA" sz="2400" dirty="0" smtClean="0"/>
              <a:t> </a:t>
            </a:r>
          </a:p>
          <a:p>
            <a:endParaRPr lang="bs-Latn-BA" sz="1600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81000" y="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endParaRPr lang="bs-Latn-BA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+mj-ea"/>
              <a:cs typeface="Segoe UI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315052"/>
              </p:ext>
            </p:extLst>
          </p:nvPr>
        </p:nvGraphicFramePr>
        <p:xfrm>
          <a:off x="1066800" y="1402587"/>
          <a:ext cx="7162800" cy="4972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9746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ad ahead gre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76627" y="702945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1000">
                <a:srgbClr val="000000">
                  <a:alpha val="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5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6" name="TextBox 79"/>
          <p:cNvSpPr txBox="1">
            <a:spLocks noChangeArrowheads="1"/>
          </p:cNvSpPr>
          <p:nvPr/>
        </p:nvSpPr>
        <p:spPr bwMode="auto">
          <a:xfrm>
            <a:off x="1285875" y="1402587"/>
            <a:ext cx="5029201" cy="9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sz="2800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868485" y="1066800"/>
            <a:ext cx="81231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b="1" dirty="0" smtClean="0"/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/>
          </a:p>
          <a:p>
            <a:endParaRPr lang="bs-Latn-BA" sz="1600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/>
          </a:p>
        </p:txBody>
      </p:sp>
      <p:graphicFrame>
        <p:nvGraphicFramePr>
          <p:cNvPr id="20" name="Chart 19"/>
          <p:cNvGraphicFramePr/>
          <p:nvPr/>
        </p:nvGraphicFramePr>
        <p:xfrm>
          <a:off x="1066800" y="1752600"/>
          <a:ext cx="6781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Right Arrow 8"/>
          <p:cNvSpPr/>
          <p:nvPr/>
        </p:nvSpPr>
        <p:spPr bwMode="auto">
          <a:xfrm rot="5400000">
            <a:off x="3363257" y="2440158"/>
            <a:ext cx="2917230" cy="498890"/>
          </a:xfrm>
          <a:prstGeom prst="rightArrow">
            <a:avLst>
              <a:gd name="adj1" fmla="val 75387"/>
              <a:gd name="adj2" fmla="val 50000"/>
            </a:avLst>
          </a:prstGeom>
          <a:solidFill>
            <a:srgbClr val="176F0B">
              <a:alpha val="43000"/>
            </a:srgbClr>
          </a:solidFill>
          <a:ln>
            <a:solidFill>
              <a:srgbClr val="176F0B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defTabSz="914099">
              <a:defRPr/>
            </a:pPr>
            <a:r>
              <a:rPr lang="bs-Latn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RAZVOJ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5400000">
            <a:off x="1147851" y="2434804"/>
            <a:ext cx="2929014" cy="497807"/>
          </a:xfrm>
          <a:prstGeom prst="rightArrow">
            <a:avLst>
              <a:gd name="adj1" fmla="val 75387"/>
              <a:gd name="adj2" fmla="val 50000"/>
            </a:avLst>
          </a:prstGeom>
          <a:solidFill>
            <a:srgbClr val="176F0B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defTabSz="914099">
              <a:defRPr/>
            </a:pPr>
            <a:r>
              <a:rPr lang="bs-Latn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ODRŽIVOST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91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oad ahead gre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76627" y="702945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5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05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r>
              <a:rPr lang="bs-Latn-B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Isplata novčanih nadoknada za plaćene poreze i doprinose te subvencije  </a:t>
            </a:r>
          </a:p>
        </p:txBody>
      </p:sp>
      <p:sp>
        <p:nvSpPr>
          <p:cNvPr id="13336" name="TextBox 79"/>
          <p:cNvSpPr txBox="1">
            <a:spLocks noChangeArrowheads="1"/>
          </p:cNvSpPr>
          <p:nvPr/>
        </p:nvSpPr>
        <p:spPr bwMode="auto">
          <a:xfrm>
            <a:off x="1285875" y="1402587"/>
            <a:ext cx="5029201" cy="9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sz="2800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868485" y="1066800"/>
            <a:ext cx="812311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600200" y="1747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s-Latn-BA" dirty="0"/>
          </a:p>
        </p:txBody>
      </p:sp>
      <p:sp>
        <p:nvSpPr>
          <p:cNvPr id="9" name="TekstniOkvir 8"/>
          <p:cNvSpPr txBox="1"/>
          <p:nvPr/>
        </p:nvSpPr>
        <p:spPr>
          <a:xfrm>
            <a:off x="868485" y="1524000"/>
            <a:ext cx="77620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Isplata se vrši kontinuirano na mjesečnom nivou za</a:t>
            </a: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Porez na dohodak za zaposlene OSI</a:t>
            </a:r>
          </a:p>
          <a:p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Doprinose na platu za zaposlene OSI</a:t>
            </a:r>
          </a:p>
          <a:p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Subvenciju neto plate  za zaposlene OSI u zaštitnim radionicama</a:t>
            </a: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Subjekti koji imaju pravo su:</a:t>
            </a: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Privredna društva za zapošljavanje OSI</a:t>
            </a:r>
          </a:p>
          <a:p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Organizacije osoba s invaliditetom koje  zapošljavaju OSI</a:t>
            </a:r>
          </a:p>
          <a:p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Osobe s invaliditetom samostalni poduzetnici</a:t>
            </a:r>
          </a:p>
          <a:p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Zaštitne radionice</a:t>
            </a: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856663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oad ahead gre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76627" y="702945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5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05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endParaRPr lang="bs-Latn-BA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13336" name="TextBox 79"/>
          <p:cNvSpPr txBox="1">
            <a:spLocks noChangeArrowheads="1"/>
          </p:cNvSpPr>
          <p:nvPr/>
        </p:nvSpPr>
        <p:spPr bwMode="auto">
          <a:xfrm>
            <a:off x="1285875" y="1402587"/>
            <a:ext cx="5029201" cy="9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sz="2800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868485" y="1066800"/>
            <a:ext cx="81231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b="1" dirty="0" smtClean="0"/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/>
          </a:p>
          <a:p>
            <a:endParaRPr lang="bs-Latn-BA" sz="1600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1252537" y="1388269"/>
          <a:ext cx="6638926" cy="40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71600" y="5486400"/>
          <a:ext cx="6096000" cy="1110109"/>
        </p:xfrm>
        <a:graphic>
          <a:graphicData uri="http://schemas.openxmlformats.org/drawingml/2006/table">
            <a:tbl>
              <a:tblPr/>
              <a:tblGrid>
                <a:gridCol w="1622676"/>
                <a:gridCol w="1118331"/>
                <a:gridCol w="1118331"/>
                <a:gridCol w="1118331"/>
                <a:gridCol w="1118331"/>
              </a:tblGrid>
              <a:tr h="4193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NOVČANE NADOKNADE I SUBVENCIJE NETO PLATE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2013 (01.01.2013-30.06.2013.)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UKUPNO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NOVČANI IZNOS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251.638,00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564.415,00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509.186,00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1.325.239,00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0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PROJEKCIJA 31.12.2013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1.200.000,00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BROJ OSOBA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6F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CCA 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6F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CCA 170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6F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CCA 213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6F0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6F0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591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oad ahead gre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76627" y="702945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5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05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r>
              <a:rPr lang="bs-Latn-B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Dodjela i isplata novčanih stimulansa za novo zapošljavanje </a:t>
            </a:r>
          </a:p>
        </p:txBody>
      </p:sp>
      <p:sp>
        <p:nvSpPr>
          <p:cNvPr id="13336" name="TextBox 79"/>
          <p:cNvSpPr txBox="1">
            <a:spLocks noChangeArrowheads="1"/>
          </p:cNvSpPr>
          <p:nvPr/>
        </p:nvSpPr>
        <p:spPr bwMode="auto">
          <a:xfrm>
            <a:off x="1285875" y="1402587"/>
            <a:ext cx="5029201" cy="9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sz="2800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868485" y="1066800"/>
            <a:ext cx="812311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600200" y="1747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s-Latn-BA" dirty="0"/>
          </a:p>
        </p:txBody>
      </p:sp>
      <p:sp>
        <p:nvSpPr>
          <p:cNvPr id="9" name="TekstniOkvir 8"/>
          <p:cNvSpPr txBox="1"/>
          <p:nvPr/>
        </p:nvSpPr>
        <p:spPr>
          <a:xfrm>
            <a:off x="868485" y="1524000"/>
            <a:ext cx="77620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Dodjela  finansijskih sredstava  u vidu novčanog stimulansa za novo zapošljavanje vrši se putem </a:t>
            </a:r>
            <a:r>
              <a:rPr lang="bs-Latn-BA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javnih poziva</a:t>
            </a:r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i odnosi se na:</a:t>
            </a: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Sufinansiranje troškova  plate novozaposlene osobe ili troškove asistenta</a:t>
            </a:r>
          </a:p>
          <a:p>
            <a:pPr>
              <a:buFont typeface="Wingdings" pitchFamily="2" charset="2"/>
              <a:buChar char="ü"/>
            </a:pPr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Troškove nabavke opreme, prilagodbe radnog mjesta i troškove dodatne edukacije</a:t>
            </a:r>
          </a:p>
          <a:p>
            <a:pPr>
              <a:buFont typeface="Wingdings" pitchFamily="2" charset="2"/>
              <a:buChar char="ü"/>
            </a:pPr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>
              <a:buFont typeface="Wingdings" pitchFamily="2" charset="2"/>
              <a:buChar char="ü"/>
            </a:pPr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Pravo na stimulans imaju svi poslodavci koji žele da zaposle osobu s invaliditetom</a:t>
            </a: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856663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oad ahead gre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152400" y="731520"/>
            <a:ext cx="88392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5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05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endParaRPr lang="bs-Latn-BA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13336" name="TextBox 79"/>
          <p:cNvSpPr txBox="1">
            <a:spLocks noChangeArrowheads="1"/>
          </p:cNvSpPr>
          <p:nvPr/>
        </p:nvSpPr>
        <p:spPr bwMode="auto">
          <a:xfrm>
            <a:off x="1285875" y="1402587"/>
            <a:ext cx="5029201" cy="9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sz="2800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868485" y="1066800"/>
            <a:ext cx="812311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600200" y="1747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s-Latn-BA" dirty="0"/>
          </a:p>
        </p:txBody>
      </p:sp>
      <p:sp>
        <p:nvSpPr>
          <p:cNvPr id="9" name="TekstniOkvir 8"/>
          <p:cNvSpPr txBox="1"/>
          <p:nvPr/>
        </p:nvSpPr>
        <p:spPr>
          <a:xfrm>
            <a:off x="868485" y="1524000"/>
            <a:ext cx="7762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/>
          </a:p>
          <a:p>
            <a:endParaRPr lang="bs-Latn-BA" dirty="0"/>
          </a:p>
        </p:txBody>
      </p:sp>
      <p:graphicFrame>
        <p:nvGraphicFramePr>
          <p:cNvPr id="10" name="Grafikon 3"/>
          <p:cNvGraphicFramePr/>
          <p:nvPr/>
        </p:nvGraphicFramePr>
        <p:xfrm>
          <a:off x="1752600" y="3552825"/>
          <a:ext cx="597217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47800" y="1600200"/>
          <a:ext cx="6096002" cy="1668246"/>
        </p:xfrm>
        <a:graphic>
          <a:graphicData uri="http://schemas.openxmlformats.org/drawingml/2006/table">
            <a:tbl>
              <a:tblPr/>
              <a:tblGrid>
                <a:gridCol w="1371137"/>
                <a:gridCol w="944973"/>
                <a:gridCol w="944973"/>
                <a:gridCol w="944973"/>
                <a:gridCol w="944973"/>
                <a:gridCol w="944973"/>
              </a:tblGrid>
              <a:tr h="2570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JAVNI POZIV/NAMJENA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DECEMBAR 2011.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APRIL 2012.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NOVEMBAR 2012.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APRIL 2013.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UKUPNO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STIMULANSI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150.000,00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790.848,00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889.640,00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856.350,00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2.686.838,00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4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BROJ OSOBA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285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STIMULANS PR.DRUŠTVA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160.000,00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422.900,00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582.900,00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BROJ OSOBA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UKUPNO IZNOS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6F0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150.000,00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6F0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790.848,00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6F0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1.049.640,00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6F0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1.279.250,00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6F0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3.269.738,00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6F0B"/>
                    </a:solidFill>
                  </a:tcPr>
                </a:tc>
              </a:tr>
              <a:tr h="194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UKUPNO OSOBA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6F0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6F0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6F0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106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6F0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138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6F0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itchFamily="34" charset="0"/>
                          <a:cs typeface="Segoe UI" pitchFamily="34" charset="0"/>
                        </a:rPr>
                        <a:t>357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6F0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63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ad ahead gre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Shape 1"/>
          <p:cNvSpPr>
            <a:spLocks noGrp="1"/>
          </p:cNvSpPr>
          <p:nvPr>
            <p:ph type="ctrTitle"/>
          </p:nvPr>
        </p:nvSpPr>
        <p:spPr>
          <a:xfrm>
            <a:off x="0" y="1447800"/>
            <a:ext cx="9144000" cy="2209800"/>
          </a:xfrm>
        </p:spPr>
        <p:txBody>
          <a:bodyPr/>
          <a:lstStyle/>
          <a:p>
            <a:pPr marL="0" indent="0" algn="ctr" defTabSz="914400" eaLnBrk="1" hangingPunct="1">
              <a:defRPr/>
            </a:pPr>
            <a:r>
              <a:rPr lang="bs-Latn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/>
            </a:r>
            <a:br>
              <a:rPr lang="bs-Latn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</a:br>
            <a:r>
              <a:rPr lang="bs-Latn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/>
            </a:r>
            <a:br>
              <a:rPr lang="bs-Latn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</a:br>
            <a:r>
              <a:rPr lang="bs-Latn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/>
            </a:r>
            <a:br>
              <a:rPr lang="bs-Latn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</a:br>
            <a:r>
              <a:rPr lang="bs-Latn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/>
            </a:r>
            <a:br>
              <a:rPr lang="bs-Latn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</a:br>
            <a:r>
              <a:rPr lang="bs-Latn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/>
            </a:r>
            <a:br>
              <a:rPr lang="bs-Latn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</a:br>
            <a:r>
              <a:rPr lang="bs-Latn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/>
            </a:r>
            <a:br>
              <a:rPr lang="bs-Latn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</a:br>
            <a:r>
              <a:rPr lang="bs-Latn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/>
            </a:r>
            <a:br>
              <a:rPr lang="bs-Latn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</a:br>
            <a:r>
              <a:rPr lang="bs-Latn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/>
            </a:r>
            <a:br>
              <a:rPr lang="bs-Latn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</a:br>
            <a:r>
              <a:rPr lang="bs-Latn-B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AKTIVNOSTI   I   REZULTATI</a:t>
            </a:r>
            <a:r>
              <a:rPr lang="bs-Latn-B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/>
            </a:r>
            <a:br>
              <a:rPr lang="bs-Latn-B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</a:br>
            <a:r>
              <a:rPr lang="bs-Latn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/>
            </a:r>
            <a:br>
              <a:rPr lang="bs-Latn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</a:b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29200"/>
            <a:ext cx="7924800" cy="1752600"/>
          </a:xfrm>
        </p:spPr>
        <p:txBody>
          <a:bodyPr>
            <a:normAutofit/>
          </a:bodyPr>
          <a:lstStyle/>
          <a:p>
            <a:pPr defTabSz="914400" eaLnBrk="1" hangingPunct="1">
              <a:defRPr/>
            </a:pPr>
            <a:r>
              <a:rPr lang="bs-Latn-BA" sz="2800" dirty="0" smtClean="0">
                <a:latin typeface="Segoe UI" pitchFamily="34" charset="0"/>
                <a:cs typeface="Segoe UI" pitchFamily="34" charset="0"/>
              </a:rPr>
              <a:t>Samir Krivić</a:t>
            </a:r>
          </a:p>
          <a:p>
            <a:pPr defTabSz="914400" eaLnBrk="1" hangingPunct="1">
              <a:defRPr/>
            </a:pPr>
            <a:r>
              <a:rPr lang="bs-Latn-BA" sz="1800" dirty="0" smtClean="0">
                <a:latin typeface="Segoe UI" pitchFamily="34" charset="0"/>
                <a:cs typeface="Segoe UI" pitchFamily="34" charset="0"/>
              </a:rPr>
              <a:t>info@fprzoi.com.ba  :: +387 33 717 740 :: www.fprzoi.ba</a:t>
            </a:r>
          </a:p>
          <a:p>
            <a:pPr defTabSz="914400" eaLnBrk="1" hangingPunct="1">
              <a:defRPr/>
            </a:pPr>
            <a:endParaRPr lang="bs-Latn-BA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defTabSz="914400" eaLnBrk="1" hangingPunct="1"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defTabSz="914400" eaLnBrk="1" hangingPunct="1"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defTabSz="914400" eaLnBrk="1" hangingPunct="1"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1615827"/>
          </a:xfrm>
          <a:prstGeom prst="rect">
            <a:avLst/>
          </a:prstGeom>
          <a:solidFill>
            <a:srgbClr val="002060">
              <a:alpha val="31000"/>
            </a:srgbClr>
          </a:solidFill>
        </p:spPr>
        <p:txBody>
          <a:bodyPr wrap="square">
            <a:spAutoFit/>
          </a:bodyPr>
          <a:lstStyle/>
          <a:p>
            <a:pPr algn="ctr"/>
            <a:endParaRPr lang="bs-Latn-BA" sz="33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bs-Latn-BA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FOND ZA PROFESIONALNU REHABILITACIJU </a:t>
            </a:r>
          </a:p>
          <a:p>
            <a:pPr algn="ctr"/>
            <a:r>
              <a:rPr lang="bs-Latn-BA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I ZAPOŠLJAVANJE OSI</a:t>
            </a:r>
            <a:endParaRPr lang="bs-Latn-BA" sz="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oad ahead gre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76627" y="702945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5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05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r>
              <a:rPr lang="bs-Latn-B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Finansiranje programa i projekata profesionalne rehabilitacije i zapošljavanja </a:t>
            </a:r>
          </a:p>
        </p:txBody>
      </p:sp>
      <p:sp>
        <p:nvSpPr>
          <p:cNvPr id="13336" name="TextBox 79"/>
          <p:cNvSpPr txBox="1">
            <a:spLocks noChangeArrowheads="1"/>
          </p:cNvSpPr>
          <p:nvPr/>
        </p:nvSpPr>
        <p:spPr bwMode="auto">
          <a:xfrm>
            <a:off x="1285875" y="1402587"/>
            <a:ext cx="5029201" cy="9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sz="2800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868485" y="1066800"/>
            <a:ext cx="812311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600200" y="1747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s-Latn-BA" dirty="0"/>
          </a:p>
        </p:txBody>
      </p:sp>
      <p:sp>
        <p:nvSpPr>
          <p:cNvPr id="9" name="TekstniOkvir 8"/>
          <p:cNvSpPr txBox="1"/>
          <p:nvPr/>
        </p:nvSpPr>
        <p:spPr>
          <a:xfrm>
            <a:off x="868485" y="1524000"/>
            <a:ext cx="77620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Dodjela  finansijskih sredstava vrši se putem </a:t>
            </a:r>
            <a:r>
              <a:rPr lang="bs-Latn-BA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javnih poziva</a:t>
            </a:r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u oblastima:</a:t>
            </a: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Razvoja privrednih društava za zapošljavnje OSI</a:t>
            </a:r>
          </a:p>
          <a:p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Održivosti nivoa zaposlenosti OSI</a:t>
            </a:r>
          </a:p>
          <a:p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Provođenja profesionale rehabilitacije</a:t>
            </a: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/>
          </a:p>
          <a:p>
            <a:endParaRPr lang="bs-Latn-BA" dirty="0"/>
          </a:p>
        </p:txBody>
      </p:sp>
      <p:graphicFrame>
        <p:nvGraphicFramePr>
          <p:cNvPr id="20" name="Chart 19"/>
          <p:cNvGraphicFramePr/>
          <p:nvPr/>
        </p:nvGraphicFramePr>
        <p:xfrm>
          <a:off x="1981200" y="3200400"/>
          <a:ext cx="5172076" cy="332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56663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oad ahead gre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76627" y="702945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5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05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endParaRPr lang="bs-Latn-BA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13336" name="TextBox 79"/>
          <p:cNvSpPr txBox="1">
            <a:spLocks noChangeArrowheads="1"/>
          </p:cNvSpPr>
          <p:nvPr/>
        </p:nvSpPr>
        <p:spPr bwMode="auto">
          <a:xfrm>
            <a:off x="1285875" y="1402587"/>
            <a:ext cx="5029201" cy="9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sz="2800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868485" y="1066800"/>
            <a:ext cx="812311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600200" y="1747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s-Latn-BA" dirty="0"/>
          </a:p>
        </p:txBody>
      </p:sp>
      <p:sp>
        <p:nvSpPr>
          <p:cNvPr id="9" name="TekstniOkvir 8"/>
          <p:cNvSpPr txBox="1"/>
          <p:nvPr/>
        </p:nvSpPr>
        <p:spPr>
          <a:xfrm>
            <a:off x="868485" y="1524000"/>
            <a:ext cx="7762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/>
          </a:p>
          <a:p>
            <a:endParaRPr lang="bs-Latn-BA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1404937" y="1754981"/>
          <a:ext cx="6334125" cy="334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228600" y="51816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r>
              <a:rPr lang="bs-Latn-B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    Uglavom su bila obuhvaćana privredna društva za zapošljavanje OSI sa preko </a:t>
            </a:r>
            <a:r>
              <a:rPr lang="bs-Latn-BA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200 zaposlenih OSI  dok je kroz određene projekte profesionalne rehabilitacije prošlo više od 300 nezaposlenih osoba s invaliditetom</a:t>
            </a:r>
          </a:p>
        </p:txBody>
      </p:sp>
    </p:spTree>
    <p:extLst>
      <p:ext uri="{BB962C8B-B14F-4D97-AF65-F5344CB8AC3E}">
        <p14:creationId xmlns:p14="http://schemas.microsoft.com/office/powerpoint/2010/main" val="856663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oad ahead gre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76627" y="702945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5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05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r>
              <a:rPr lang="bs-Latn-B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U privrednim društvima za zapošljavanje OSI - FBiH</a:t>
            </a:r>
          </a:p>
        </p:txBody>
      </p:sp>
      <p:sp>
        <p:nvSpPr>
          <p:cNvPr id="13336" name="TextBox 79"/>
          <p:cNvSpPr txBox="1">
            <a:spLocks noChangeArrowheads="1"/>
          </p:cNvSpPr>
          <p:nvPr/>
        </p:nvSpPr>
        <p:spPr bwMode="auto">
          <a:xfrm>
            <a:off x="1285875" y="1402587"/>
            <a:ext cx="5029201" cy="9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sz="2800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868485" y="1066800"/>
            <a:ext cx="812311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600200" y="1747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s-Latn-BA" dirty="0"/>
          </a:p>
        </p:txBody>
      </p:sp>
      <p:sp>
        <p:nvSpPr>
          <p:cNvPr id="9" name="TekstniOkvir 8"/>
          <p:cNvSpPr txBox="1"/>
          <p:nvPr/>
        </p:nvSpPr>
        <p:spPr>
          <a:xfrm>
            <a:off x="868485" y="1524000"/>
            <a:ext cx="7762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/>
          </a:p>
          <a:p>
            <a:endParaRPr lang="bs-Latn-BA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28600" y="51816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endParaRPr lang="bs-Latn-BA" sz="2000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+mj-ea"/>
              <a:cs typeface="Segoe UI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877261"/>
              </p:ext>
            </p:extLst>
          </p:nvPr>
        </p:nvGraphicFramePr>
        <p:xfrm>
          <a:off x="76627" y="1066800"/>
          <a:ext cx="9067373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81898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oad ahead gre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76627" y="702945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5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05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bs-Latn-B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Efekti koji dokazuju prednosti  rehabilitacijskog pristupa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336" name="TextBox 79"/>
          <p:cNvSpPr txBox="1">
            <a:spLocks noChangeArrowheads="1"/>
          </p:cNvSpPr>
          <p:nvPr/>
        </p:nvSpPr>
        <p:spPr bwMode="auto">
          <a:xfrm>
            <a:off x="1285875" y="1402587"/>
            <a:ext cx="5029201" cy="9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sz="2800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868485" y="1066800"/>
            <a:ext cx="812311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600200" y="1747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s-Latn-BA" dirty="0"/>
          </a:p>
        </p:txBody>
      </p:sp>
      <p:sp>
        <p:nvSpPr>
          <p:cNvPr id="9" name="TekstniOkvir 8"/>
          <p:cNvSpPr txBox="1"/>
          <p:nvPr/>
        </p:nvSpPr>
        <p:spPr>
          <a:xfrm>
            <a:off x="868485" y="1524000"/>
            <a:ext cx="77620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CILJ svakog poslodavca je EFIKASNO obavljanje djelatnosti kojom se bavi (npr. privredno društvo ima za cilj ostvarivanje profita, smanjenje gubitka i sl., budžetska organizacija ima za cilj efikasno kreiranje rashoda u skladu sa prihodima i budžetskim okvirom i itd.)</a:t>
            </a: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Da bi efikasno obavljao svoju djelatnost svaki poslodavac mora angažovati:</a:t>
            </a: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Ljudske resurse</a:t>
            </a:r>
          </a:p>
          <a:p>
            <a:pPr>
              <a:buFont typeface="Wingdings" pitchFamily="2" charset="2"/>
              <a:buChar char="ü"/>
            </a:pPr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Stalna sredstva (npr. mašine i sl.)</a:t>
            </a:r>
          </a:p>
          <a:p>
            <a:pPr>
              <a:buFont typeface="Wingdings" pitchFamily="2" charset="2"/>
              <a:buChar char="ü"/>
            </a:pPr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Tekuća sredstva (npr. materijal i sl.)</a:t>
            </a:r>
          </a:p>
          <a:p>
            <a:pPr>
              <a:buFont typeface="Wingdings" pitchFamily="2" charset="2"/>
              <a:buChar char="ü"/>
            </a:pPr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U suštinskom i računovodstvenom smislu gore pomenuti resursi su </a:t>
            </a:r>
            <a:r>
              <a:rPr lang="bs-Latn-BA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nezaobilazan trošak poslovanja</a:t>
            </a:r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 pa iz tog razloga poslodavac želi da efikasno upravlja istim.</a:t>
            </a: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856663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een che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3276600" y="4114800"/>
            <a:ext cx="1524000" cy="158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green che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3276600" y="2590800"/>
            <a:ext cx="1524000" cy="158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road ahead gree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76627" y="702945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6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05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r>
              <a:rPr lang="bs-Latn-B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 </a:t>
            </a:r>
          </a:p>
        </p:txBody>
      </p:sp>
      <p:sp>
        <p:nvSpPr>
          <p:cNvPr id="13336" name="TextBox 79"/>
          <p:cNvSpPr txBox="1">
            <a:spLocks noChangeArrowheads="1"/>
          </p:cNvSpPr>
          <p:nvPr/>
        </p:nvSpPr>
        <p:spPr bwMode="auto">
          <a:xfrm>
            <a:off x="1285875" y="1402587"/>
            <a:ext cx="5029201" cy="9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sz="2800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868485" y="1066800"/>
            <a:ext cx="812311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600200" y="1747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s-Latn-BA" dirty="0"/>
          </a:p>
        </p:txBody>
      </p:sp>
      <p:sp>
        <p:nvSpPr>
          <p:cNvPr id="9" name="TekstniOkvir 8"/>
          <p:cNvSpPr txBox="1"/>
          <p:nvPr/>
        </p:nvSpPr>
        <p:spPr>
          <a:xfrm>
            <a:off x="868485" y="1524000"/>
            <a:ext cx="77620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Sistem profesionalne rehabilitacije i zapošljavanja poslodavcima osigurava efikasnu upotrebu input-a kroz:</a:t>
            </a: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Efikasne ljudske resurse (projekti profesionalne rehabilitacije i direktno subvencioniranje troškova rada)</a:t>
            </a: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Neutralisanje  uticaja troškva poslovanja  (u slučaju da poslodavac dobije odgovarajući poticaj  iznos tog poticaja automatski neutrališe trošak poslovanja za koji je poticaj dodijeljen)</a:t>
            </a: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856663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oad ahead gre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76627" y="702945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5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05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r>
              <a:rPr lang="bs-Latn-B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 </a:t>
            </a:r>
          </a:p>
        </p:txBody>
      </p:sp>
      <p:sp>
        <p:nvSpPr>
          <p:cNvPr id="13336" name="TextBox 79"/>
          <p:cNvSpPr txBox="1">
            <a:spLocks noChangeArrowheads="1"/>
          </p:cNvSpPr>
          <p:nvPr/>
        </p:nvSpPr>
        <p:spPr bwMode="auto">
          <a:xfrm>
            <a:off x="1285875" y="1402587"/>
            <a:ext cx="5029201" cy="9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sz="2800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868485" y="1066800"/>
            <a:ext cx="812311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600200" y="1747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s-Latn-BA" dirty="0"/>
          </a:p>
        </p:txBody>
      </p:sp>
      <p:sp>
        <p:nvSpPr>
          <p:cNvPr id="9" name="TekstniOkvir 8"/>
          <p:cNvSpPr txBox="1"/>
          <p:nvPr/>
        </p:nvSpPr>
        <p:spPr>
          <a:xfrm>
            <a:off x="868485" y="1524000"/>
            <a:ext cx="776201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U skladu sa navedenim - sredstvima Fonda u </a:t>
            </a:r>
            <a:r>
              <a:rPr lang="bs-Latn-BA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iznosu </a:t>
            </a:r>
            <a:r>
              <a:rPr lang="bs-Latn-BA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7.447.929,68* </a:t>
            </a:r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je poboljšan ukupan finansijski rezultat poslovanja svih poslodavaca (njih ukupno  cca 360) koji su ostvarivali određene poticaje kroz neutralisanje troškova  input-a a kao </a:t>
            </a:r>
            <a:r>
              <a:rPr lang="bs-Latn-B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OSNOVNI REZULTAT </a:t>
            </a:r>
            <a:r>
              <a:rPr lang="bs-Latn-BA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jeste stalni rast broja zaposlenih i profesionalno rehabilitiranih osoba.</a:t>
            </a:r>
          </a:p>
          <a:p>
            <a:endParaRPr lang="bs-Latn-BA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r>
              <a:rPr lang="bs-Latn-BA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*(Ukupni direktni finansijski poticaji 8.316.264,68 umanjeni za finansiranje profesionalne rehabilitacije nezaposlenih  OSI  u iznosu 868.335,00) </a:t>
            </a:r>
            <a:endParaRPr lang="bs-Latn-BA" sz="1200" dirty="0" smtClean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856663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oad ahead gre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76627" y="702945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5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05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endParaRPr lang="bs-Latn-BA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13336" name="TextBox 79"/>
          <p:cNvSpPr txBox="1">
            <a:spLocks noChangeArrowheads="1"/>
          </p:cNvSpPr>
          <p:nvPr/>
        </p:nvSpPr>
        <p:spPr bwMode="auto">
          <a:xfrm>
            <a:off x="1285875" y="1402587"/>
            <a:ext cx="5029201" cy="9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sz="2800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868485" y="1066800"/>
            <a:ext cx="812311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600200" y="1747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s-Latn-BA" dirty="0"/>
          </a:p>
        </p:txBody>
      </p:sp>
      <p:sp>
        <p:nvSpPr>
          <p:cNvPr id="9" name="TekstniOkvir 8"/>
          <p:cNvSpPr txBox="1"/>
          <p:nvPr/>
        </p:nvSpPr>
        <p:spPr>
          <a:xfrm>
            <a:off x="868485" y="1524000"/>
            <a:ext cx="7762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dirty="0" smtClean="0"/>
          </a:p>
          <a:p>
            <a:endParaRPr lang="bs-Latn-BA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28600" y="51816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endParaRPr lang="bs-Latn-BA" sz="2000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+mj-ea"/>
              <a:cs typeface="Segoe UI" pitchFamily="34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375654"/>
              </p:ext>
            </p:extLst>
          </p:nvPr>
        </p:nvGraphicFramePr>
        <p:xfrm>
          <a:off x="1390649" y="1635919"/>
          <a:ext cx="6362701" cy="358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98029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oad ahead gre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76627" y="702945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5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05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endParaRPr lang="bs-Latn-BA" sz="36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336" name="TextBox 79"/>
          <p:cNvSpPr txBox="1">
            <a:spLocks noChangeArrowheads="1"/>
          </p:cNvSpPr>
          <p:nvPr/>
        </p:nvSpPr>
        <p:spPr bwMode="auto">
          <a:xfrm>
            <a:off x="1285875" y="1402587"/>
            <a:ext cx="5029201" cy="9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sz="2800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868485" y="1066800"/>
            <a:ext cx="812311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600200" y="1747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s-Latn-BA" dirty="0"/>
          </a:p>
        </p:txBody>
      </p:sp>
      <p:sp>
        <p:nvSpPr>
          <p:cNvPr id="9" name="TekstniOkvir 8"/>
          <p:cNvSpPr txBox="1"/>
          <p:nvPr/>
        </p:nvSpPr>
        <p:spPr>
          <a:xfrm>
            <a:off x="868485" y="1524000"/>
            <a:ext cx="75897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endParaRPr lang="bs-Latn-BA" sz="2400" dirty="0" smtClean="0">
              <a:solidFill>
                <a:schemeClr val="bg1"/>
              </a:solidFill>
            </a:endParaRP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r>
              <a:rPr lang="vi-VN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vi-VN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endParaRPr lang="bs-Latn-BA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16" name="Group 7"/>
          <p:cNvGrpSpPr/>
          <p:nvPr/>
        </p:nvGrpSpPr>
        <p:grpSpPr>
          <a:xfrm>
            <a:off x="914400" y="1524000"/>
            <a:ext cx="7086600" cy="2625397"/>
            <a:chOff x="0" y="1631380"/>
            <a:chExt cx="9144000" cy="3853529"/>
          </a:xfrm>
        </p:grpSpPr>
        <p:sp>
          <p:nvSpPr>
            <p:cNvPr id="17" name="TextBox 16"/>
            <p:cNvSpPr txBox="1"/>
            <p:nvPr/>
          </p:nvSpPr>
          <p:spPr>
            <a:xfrm>
              <a:off x="0" y="1631380"/>
              <a:ext cx="9144000" cy="587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s-Latn-BA" sz="2000" b="1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VIŠESTRUKI POTICAJI USMJERENI KA</a:t>
              </a:r>
              <a:endParaRPr lang="en-US" sz="20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07763" y="2821836"/>
              <a:ext cx="4508938" cy="2663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-342900" algn="ctr" defTabSz="914099">
                <a:lnSpc>
                  <a:spcPct val="90000"/>
                </a:lnSpc>
                <a:buClr>
                  <a:schemeClr val="tx2"/>
                </a:buClr>
                <a:buSzPct val="80000"/>
                <a:tabLst>
                  <a:tab pos="424590" algn="l"/>
                </a:tabLst>
                <a:defRPr/>
              </a:pPr>
              <a:endPara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pPr marL="225425" lvl="1" indent="-215900">
                <a:spcBef>
                  <a:spcPts val="600"/>
                </a:spcBef>
                <a:spcAft>
                  <a:spcPts val="300"/>
                </a:spcAft>
                <a:buBlip>
                  <a:blip r:embed="rId6"/>
                </a:buBlip>
                <a:defRPr/>
              </a:pPr>
              <a:r>
                <a:rPr lang="bs-Latn-BA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Novčani stimulans + oslobađanje od plaćanja posebnih doprinosa</a:t>
              </a:r>
            </a:p>
            <a:p>
              <a:pPr marL="225425" lvl="1" indent="-215900">
                <a:spcBef>
                  <a:spcPts val="600"/>
                </a:spcBef>
                <a:spcAft>
                  <a:spcPts val="300"/>
                </a:spcAft>
                <a:buBlip>
                  <a:blip r:embed="rId6"/>
                </a:buBlip>
                <a:defRPr/>
              </a:pPr>
              <a:r>
                <a:rPr lang="bs-Latn-BA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Finansirnje programa  i projekata </a:t>
              </a:r>
            </a:p>
            <a:p>
              <a:pPr marL="225425" lvl="1" indent="-215900">
                <a:spcBef>
                  <a:spcPts val="600"/>
                </a:spcBef>
                <a:spcAft>
                  <a:spcPts val="300"/>
                </a:spcAft>
                <a:buBlip>
                  <a:blip r:embed="rId6"/>
                </a:buBlip>
                <a:defRPr/>
              </a:pPr>
              <a:r>
                <a:rPr lang="bs-Latn-BA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Nadoknade</a:t>
              </a:r>
            </a:p>
            <a:p>
              <a:pPr marL="225425" lvl="1" indent="-215900">
                <a:spcBef>
                  <a:spcPts val="600"/>
                </a:spcBef>
                <a:spcAft>
                  <a:spcPts val="300"/>
                </a:spcAft>
                <a:buBlip>
                  <a:blip r:embed="rId6"/>
                </a:buBlip>
                <a:defRPr/>
              </a:pPr>
              <a:r>
                <a:rPr lang="bs-Latn-BA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Ostali fiskalni poticaji-porezne olakšice</a:t>
              </a:r>
              <a:endPara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&quot;GLASS&quot;; Black to Transparent"/>
            <p:cNvSpPr/>
            <p:nvPr/>
          </p:nvSpPr>
          <p:spPr bwMode="auto">
            <a:xfrm rot="5400000">
              <a:off x="2094775" y="893772"/>
              <a:ext cx="532576" cy="3875964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shade val="15000"/>
                    <a:satMod val="180000"/>
                    <a:alpha val="0"/>
                  </a:schemeClr>
                </a:gs>
                <a:gs pos="50000">
                  <a:schemeClr val="bg1">
                    <a:alpha val="60000"/>
                  </a:schemeClr>
                </a:gs>
                <a:gs pos="100000">
                  <a:schemeClr val="accent1">
                    <a:tint val="99000"/>
                    <a:shade val="65000"/>
                    <a:satMod val="155000"/>
                    <a:alpha val="0"/>
                  </a:schemeClr>
                </a:gs>
              </a:gsLst>
              <a:lin ang="16200000" scaled="1"/>
              <a:tileRect/>
            </a:gradFill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bs-Latn-B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Dohotku OSI</a:t>
              </a:r>
              <a:endPara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3772" y="2778762"/>
              <a:ext cx="4476466" cy="141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lvl="1" indent="-177800" algn="ctr" defTabSz="914099">
                <a:lnSpc>
                  <a:spcPct val="90000"/>
                </a:lnSpc>
                <a:buClr>
                  <a:schemeClr val="tx2"/>
                </a:buClr>
                <a:buSzPct val="80000"/>
                <a:tabLst>
                  <a:tab pos="424590" algn="l"/>
                </a:tabLst>
                <a:defRPr/>
              </a:pPr>
              <a:endPara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pPr marL="225425" lvl="1" indent="-215900">
                <a:spcBef>
                  <a:spcPts val="600"/>
                </a:spcBef>
                <a:spcAft>
                  <a:spcPts val="300"/>
                </a:spcAft>
                <a:buBlip>
                  <a:blip r:embed="rId6"/>
                </a:buBlip>
                <a:defRPr/>
              </a:pPr>
              <a:r>
                <a:rPr lang="bs-Latn-BA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Novčani stimulans – plate</a:t>
              </a:r>
            </a:p>
            <a:p>
              <a:pPr marL="225425" lvl="1" indent="-215900">
                <a:spcBef>
                  <a:spcPts val="600"/>
                </a:spcBef>
                <a:spcAft>
                  <a:spcPts val="300"/>
                </a:spcAft>
                <a:buBlip>
                  <a:blip r:embed="rId6"/>
                </a:buBlip>
                <a:defRPr/>
              </a:pPr>
              <a:r>
                <a:rPr lang="bs-Latn-BA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Nadoknade</a:t>
              </a:r>
              <a:endPara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1" name="&quot;GLASS&quot;; Black to Transparent"/>
            <p:cNvSpPr/>
            <p:nvPr/>
          </p:nvSpPr>
          <p:spPr bwMode="auto">
            <a:xfrm rot="5400000">
              <a:off x="6509826" y="739096"/>
              <a:ext cx="532576" cy="4189863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shade val="15000"/>
                    <a:satMod val="180000"/>
                    <a:alpha val="0"/>
                  </a:schemeClr>
                </a:gs>
                <a:gs pos="50000">
                  <a:schemeClr val="bg1">
                    <a:alpha val="60000"/>
                  </a:schemeClr>
                </a:gs>
                <a:gs pos="100000">
                  <a:schemeClr val="accent1">
                    <a:tint val="99000"/>
                    <a:shade val="65000"/>
                    <a:satMod val="155000"/>
                    <a:alpha val="0"/>
                  </a:schemeClr>
                </a:gs>
              </a:gsLst>
              <a:lin ang="16200000" scaled="1"/>
              <a:tileRect/>
            </a:gradFill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bs-Latn-B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Rezultatu poslodavca</a:t>
              </a:r>
              <a:endPara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2" name="Pravokutnik 2"/>
          <p:cNvSpPr/>
          <p:nvPr/>
        </p:nvSpPr>
        <p:spPr>
          <a:xfrm>
            <a:off x="685800" y="4038600"/>
            <a:ext cx="7620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s-Latn-B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bs-Latn-B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Osiguravaju veću korisnost učesnicima kroz rehabilitacijski (poslovni) model inkluzije u odnosu na kompenzacijski (socijalni) model inkluzije</a:t>
            </a:r>
          </a:p>
          <a:p>
            <a:pPr algn="ctr"/>
            <a:endParaRPr lang="bs-Latn-B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bs-Latn-B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Uvećava  se društveni bruto proizvod</a:t>
            </a:r>
          </a:p>
          <a:p>
            <a:pPr algn="ctr"/>
            <a:endParaRPr lang="bs-Latn-B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endParaRPr lang="bs-Latn-BA" sz="1600" dirty="0"/>
          </a:p>
        </p:txBody>
      </p:sp>
    </p:spTree>
    <p:extLst>
      <p:ext uri="{BB962C8B-B14F-4D97-AF65-F5344CB8AC3E}">
        <p14:creationId xmlns:p14="http://schemas.microsoft.com/office/powerpoint/2010/main" val="856663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76F0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868485" y="1066800"/>
            <a:ext cx="812311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600200" y="1747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s-Latn-BA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4075316" y="904952"/>
            <a:ext cx="449718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r>
              <a:rPr lang="bs-Latn-BA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INTERES OSOBA S INVALIDITETOM</a:t>
            </a:r>
          </a:p>
        </p:txBody>
      </p:sp>
      <p:graphicFrame>
        <p:nvGraphicFramePr>
          <p:cNvPr id="24" name="Grafikon 3"/>
          <p:cNvGraphicFramePr/>
          <p:nvPr>
            <p:extLst>
              <p:ext uri="{D42A27DB-BD31-4B8C-83A1-F6EECF244321}">
                <p14:modId xmlns:p14="http://schemas.microsoft.com/office/powerpoint/2010/main" val="2027390916"/>
              </p:ext>
            </p:extLst>
          </p:nvPr>
        </p:nvGraphicFramePr>
        <p:xfrm>
          <a:off x="0" y="95288"/>
          <a:ext cx="597217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225062"/>
              </p:ext>
            </p:extLst>
          </p:nvPr>
        </p:nvGraphicFramePr>
        <p:xfrm>
          <a:off x="3997284" y="2836367"/>
          <a:ext cx="5010150" cy="261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AutoShape 2" descr="data:image/jpeg;base64,/9j/4AAQSkZJRgABAQAAAQABAAD/2wCEAAkGBxISEhMUExQUFRUXGBgYFxgYFhQYGBgUGBQXFxUZFBUZHCggGBolHBgUITEiJSkrLi4uGB8zODMsNygtLisBCgoKDg0OGxAQGy4mICQxNCwtMDQsLS8tLCwsLCwsLCwsNCw0LCwsLCwsLCwsLCwsLCwsLCwsLCwsLCwsLCwsLP/AABEIAOEA4QMBIgACEQEDEQH/xAAbAAEAAgMBAQAAAAAAAAAAAAAABQYCAwQHAf/EADoQAAIBAgMFBQcDAwMFAAAAAAABAgMRBCExBQYSQVEiYXGBkRMyobHB0fAUQuEzUnIjYpIHFReCsv/EABoBAQACAwEAAAAAAAAAAAAAAAADBAECBQb/xAAsEQACAgEEAQMCBQUAAAAAAAAAAQIDEQQSITFBBRNRInEUkbHR4TJCYYGh/9oADAMBAAIRAxEAPwD3EAAAAAAAAAAAAAAAAAAAAAAAAAAAAAAAAAAAAAAAAAAAAAAAAAAAAAAAAAAAAAAAAAAAAAAAAAAAAAAAAAAAAAAAAAAAAAAAAAAAAAAAAAAAAAAAAAAAAAAAAAAAAAAAAAAAAAAAAAAAAAAAAAAAA11a0Y+80gZSz0bARtTbVNOyU5eCy+JlhtrQm7Wkn3ojd1a8kns2YzgkAaVio9TambRlGXTI2muz6ADYwAAAAD42AfQcdXatCOtWH/JP5GuG2sO9KsfW3zNdy+ST2p97X+RIAwp1YyV4tNdzTMzYjAAAAAAAAAAAAAAAANWJxEacXKTskMNiI1IqUXdP8zMZ8A2gEbtnaKpR1zYbwsm0IOctqM8ZtBRyjmyMnWlJkJDac6kmoZ970O6lWqLV38svKxTtm5dHUjpvbX+SS4ox961zDG4unCk6nJW+LsaKk1L3k7rp9jhxuEhUjwcTte7TWq8U+9o5Td8ZvhNEThIkMPVVSMZRvZ5q5K0KjSzZE08RGC/NO6xpltC3OxLBzXPky6pTWC0UqqZsK3gdrwk7Psv4fwWChUUlc6emvc+JdlO2mVb5RsAK5vLtv2acIPPm/oWJSUVlmKapWy2xOrbG34Ucl2p9Ct4rG1Kvaq1Go8or7EPhO3O7d3rmb8ZJ3s80skUbbpbXI7tWkhU8Lv5/Y6Y4qCuoxXnzNVbExlk45vpY46s/Z8La4oyduzrrbR9/eZ1qN59ltpWs+8qVXWS7XBLH23JrPRvoYqpSfZfldll2PvRGdo1Mn1+5XcZJKOasyCdRp3LDvdTMvSw1EfqXPyeyxkmrrNH0pe6O8N7U6j10feXQv12KyOUee1GnlRPbIAAkIAAAAAAAAfGwCA3srrhjTvZvtemVvn6ELuztdU5zjOVk+TyV03zejOPbmKqTqylJNZ5Jp3Svl8CFxMXm+Wvfc5t1zU9yIHL6snq0do0mrqcNNOJX9DzzezavFVcE/wA+xWp4jNp6r5Gz9a/zoa26mcljBc0etjRZulHP+yQwGL4Gmi0YXHxkk00uqKVGsnnyurrI2RxzpSafRZ9zV0/Rmld2Fyd2m+rXN7ViS/6i9Rx8ep9eJp2vdFUWNUlxJmH6hzdo3bdskbzuSN/wRYKuMhysROO2ldWRN7J2Ckr1m5P+2OUV4vV+RMUcHCHuQhHwSv6leUpckL1FVT4WSjUFVeahN+EZP6Fs3VxlRPgqQnHLVxaXxX5ckVGL1bOarXoSqKiqi49eG+dkr5rwM0SUZKSZDdqo3RcXH+Du3g2tHD0nLm8o+PV+B5nise6srt/n3PRaNCK0v4tu3ocO0tk4ere8Yp/3Ryfm1qWZzla8p8DQ3VUcNNv5/gpWHqW+hLU6sWldK/M4NqbInQ7XvQ6r6o5oYzJZ/f1MxljhnWlFWrdBk3FU/wC35m39TTWisQUsTLS5zPE+YlNRNFpnLtkhtDEXfgRVSR8nVuYcWpQslueS7XXtWDfhqlpRaPWti4v2tKL52s/E8jgrOx6PubUvTt+aL+S1obMSx8nK9YrTrUvgsYAOsebAAAAAABH7fruFCo1rZL1aRIGnGYaNWEoS0krfZrzNZpuLS7MPo879opa/iOHGqy6G/aGEnSnKD1i/hyaOOtUbSyZxYPnEio2Qtah+5ea887GFa/LP8zJaVDLmjgxOH4rcL7S8rr7/AAJJLnITNSyszHbMpPgqRV4qKjK3JrR26NNeZjHpK6a17vI20eLrl+XuumpiSRb0eqlprd6+z+xw4fadla9j0DdHZ7/qSVm16IoGzsDxYqMUuz/U/wDVPNeTy9D1Wj/pUfHP1I39Mkj1Go1SsqWz+466mMUXZGSxj6FdWJd7atknga6mulieEVJ4KU6FFZaOnEYuKz4ZeTRxqXb9pGmuKzjdtvLp0N05q+aRsjXgSLTQTzjk0UIpdGivXqSWf2OedZxV3a5ntPaUYq3MrGM2n+fI0t2xLlFEprrgscsWpR1WazRSNrUuCbcckzre0na35c4MVVdSD6r8+ZVhOUuGdHTUumWX0zXDFS0bNimRdKr1JGlFtX5G73PgvSikboyPqZhGnI6MPDOzIXFo0bSOvB0r2LzulBxy6lZ2Thr+TLpsWjZotaWGJo4XqVqcHEmgAdg86AAAAAAAAAQm8exfbpShlUistO0ujfyKQotNxtwyTs4vKzWuR6NtTaVPDwc6jsuS5t9Irmzy/bW8Eq9b2jioxtaKWtk8ry5s5+qjBS3eSC1IYp3Wbt6GlVFpwvyaJDC1I1VdNPk9H69DpdDK2ngrGIJ47IcEHiKMZL3ZX8r+v0IjFqUMr3WmT+ZaMVQyso+baKxtfjV7eWXhr1NbEjJ37qLjlJ2zVo37nm/kvQuu16rUUu7+Ck7gN8VRSVndc8ndMt21ZXS8Cn3c18HotDzCC+/6kJOq0bsFiJJ5eJoq9DXTrcKbLVaxLJ23HMeiTx+Msk2yGqbRbbs7GnGYxvIjalXozS21uWETUaZKPKJGvjG3dvM4K9R6mj275mqVZtNXy+qIMNluMFHo216t4q35YkNgYfinJPNNOPrzIuKaTy5XLNuzRs+J9foTVQbkkVtXPbW8FVnStOSfJtW77kvhHkjkx0f9ar/nK3qdWDWRjOJEu7dFHXA7cNRu0c9JZkpgIdpeJuyrbLCJ7ZWCstM2WbAU7fIj8FFcPiStF6WJtJHMtx5nVWuTwbwAdEogAAAAAAjNu7ap4WHFLOT92C1f2XebNtbTjh6TqSV3pGPOUny+vkeTbTxtWtNzqNtt/Doui7itqL/b4XZHOe06Nq7Rq4ipxzd9bL9sV0iiMq02jpoRkbXS4lmjmZbeSs2Qk6rg7xk0+55/AyW8+Ih+5S/yS+ljfjdnXWngRD2dJvPKK1f0XeTR+kZOuW8mKqZQ4E+vDp5t2Rw13OX9Ws5X/atPPRfBmjH45Q7EIpLLy+77yLq1ZKWf119TfDZnJZN29rxp4qNJaSjLP/crNLTpx+pdMZjmmuh4jLFyp1Y1F70XdW+R6Zh9oqtGMk7pq69StqK3CanE9F6JJTzCXgmpTTWRz1qbasctKs4tX5nfYlrluR6Bx2EdVwzT6mn9DfmSzRhY2VaJFbIjo4Fc/wAQp4BZvP8AgkT5FGygjSVkvk56eEj0/kntlUVHPkk2/LM4aFImKeElOlUUdZRcU+nErX8lcnhE5+qsxHk8+e0qcpN8SzbevVndhcVF8+R2f+OfxXN+H/6dtP3perK8tJLwzEfUopc/qfaVeCV7pHds7EKb7GduZ3YLceK95X73m/iWbZ+wIQtZCOjn5ZWu9RTXB82dGTtcnaELHyjh1E3HQrrUFhHFnLc8gAEhoAAAAAAUXfSs6tZQT7MFp/uebfpb4kDHCJ5fMsO9lCoqzcU2pJW0tp1K5KrO7TVvgcm5Le3Iqz/qZuhSS8PEycFy/PI5lV6y9LMxddtdF3avor/AypRXRoZV2k7N3fTp3t8iDxFdVG8rRzsl833k/wDo4xi3J9uSeXRtc/UrkqLi3lnmRSlk2wQGPwXad7rxV/iR+LotcV8/Asm0ILJtZ9zOKWGVOa4s5fBPpbm+/wAUTQkCpYvCS96SaT0Wjdvkjv3Z2v7N+zm7Rej5Jt6eBLVcNfji+Uuz5pXXyK7idmSvLu/kleJrbIm0+olRNTiejU5cSXNk1FZK5Qdzq2IU1CcZOCV+K2aS05Zov0qqehDXTKGX4PYU66GpisdmDBplWRrliESFrB0XPqOOeLj1Cx0V+fQykay4WSbwNK7Ljs6goxS9Sn7Fm5Nci64JOyLVccI4Gtt3PCO2nSRuVJHylE3xiSnObMY0zYkfQZNcgAAwAAAAAAAAAcmO2fCrbjWmmbREYzdaE9MumpYgaSrhLtGHFMoeJ3QrJvg4WvGzPuE3WxCzfCnyd0+HwXX5F7BD+Erz5NPaiVOnuolnOTbKPvHBUsRUhbJNW/4r+T2GrazbySzueZY3CfqK9SsotxvkrN5rJP0SdiHUVQjFRijE4pLghKOETXFLJ6q/L+SO2nsxt5O/S+bWmvUtsdi15vKEkvB3JXB7oTeckl/ln8ERRrn4RFtbKBR2TOaSdr3edvl155E/sfcVz7UtOrX/AMr7l/wG7lOGcu0/gTCpLkWK9O+5/kSxrS7KlR3bp04cEY+Lte77yNxu7qd7ZPuv8i+uijCWFTLvGMFiM3F5R5RjN2637ZfAjpbs4l/uXoz2V4CJ8/7fA09uHwWlr7ksbjx+nujWlrUfkvuTOzdzuF3d2+/7/Y9JWBiZrDJGVGK8Ec9XZLtlf2dsVQWhN0aFjoVJGaRkgcm+z5GNjIAGoAAAAAAAAAAAAAAAAAAAAB8nFNNNXT1R8hBJWSSXcrGQ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33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 bwMode="auto">
          <a:xfrm>
            <a:off x="4930042" y="5257800"/>
            <a:ext cx="364245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r>
              <a:rPr lang="bs-Latn-BA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INTERES POSLODAVACA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868485" y="4876800"/>
            <a:ext cx="3238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r>
              <a:rPr lang="bs-Latn-BA" sz="1200" b="1" dirty="0" smtClean="0">
                <a:solidFill>
                  <a:srgbClr val="176F0B"/>
                </a:solidFill>
                <a:latin typeface="Segoe UI" pitchFamily="34" charset="0"/>
                <a:cs typeface="Segoe UI" pitchFamily="34" charset="0"/>
              </a:rPr>
              <a:t>           1KG + BAR JOŠ NEŠTO</a:t>
            </a: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r>
              <a:rPr lang="bs-Latn-BA" sz="1400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      </a:t>
            </a:r>
            <a:r>
              <a:rPr lang="bs-Latn-BA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INTERES DRUŠTVA </a:t>
            </a:r>
          </a:p>
        </p:txBody>
      </p:sp>
    </p:spTree>
    <p:extLst>
      <p:ext uri="{BB962C8B-B14F-4D97-AF65-F5344CB8AC3E}">
        <p14:creationId xmlns:p14="http://schemas.microsoft.com/office/powerpoint/2010/main" val="3530166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oad ahead gre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76627" y="702945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5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05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r>
              <a:rPr lang="bs-Latn-BA" sz="3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Dodatni efekti – nije sve u brojevima</a:t>
            </a:r>
          </a:p>
        </p:txBody>
      </p:sp>
      <p:sp>
        <p:nvSpPr>
          <p:cNvPr id="13336" name="TextBox 79"/>
          <p:cNvSpPr txBox="1">
            <a:spLocks noChangeArrowheads="1"/>
          </p:cNvSpPr>
          <p:nvPr/>
        </p:nvSpPr>
        <p:spPr bwMode="auto">
          <a:xfrm>
            <a:off x="1285875" y="1402587"/>
            <a:ext cx="5029201" cy="9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sz="2800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868485" y="1066800"/>
            <a:ext cx="812311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600200" y="1747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s-Latn-BA" dirty="0"/>
          </a:p>
        </p:txBody>
      </p:sp>
      <p:sp>
        <p:nvSpPr>
          <p:cNvPr id="9" name="TekstniOkvir 8"/>
          <p:cNvSpPr txBox="1"/>
          <p:nvPr/>
        </p:nvSpPr>
        <p:spPr>
          <a:xfrm>
            <a:off x="868485" y="1524000"/>
            <a:ext cx="75897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endParaRPr lang="bs-Latn-BA" sz="2400" dirty="0" smtClean="0">
              <a:solidFill>
                <a:schemeClr val="bg1"/>
              </a:solidFill>
            </a:endParaRP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r>
              <a:rPr lang="bs-Latn-BA" dirty="0" smtClean="0">
                <a:solidFill>
                  <a:schemeClr val="bg1"/>
                </a:solidFill>
              </a:rPr>
              <a:t>   </a:t>
            </a:r>
            <a:r>
              <a:rPr lang="vi-VN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Uspješno uključivanje osoba s invaliditetom u svijet rada ima višestruki pozitivan učinak</a:t>
            </a:r>
            <a:r>
              <a:rPr lang="vi-VN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:</a:t>
            </a:r>
            <a:endParaRPr lang="bs-Latn-BA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endParaRPr lang="vi-VN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237744" indent="-237744" algn="just">
              <a:spcBef>
                <a:spcPts val="576"/>
              </a:spcBef>
              <a:spcAft>
                <a:spcPts val="0"/>
              </a:spcAft>
              <a:buSzPts val="2400"/>
            </a:pPr>
            <a:r>
              <a:rPr lang="bs-Latn-BA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  </a:t>
            </a:r>
            <a:r>
              <a:rPr lang="vi-VN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Time </a:t>
            </a:r>
            <a:r>
              <a:rPr lang="vi-VN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se maksimaliziraju ljudski resursi društva jer se povećava pojedinačno blagostanje i uvećava nacionalni proizvod. </a:t>
            </a:r>
          </a:p>
          <a:p>
            <a:pPr marL="237744" indent="-237744" algn="just">
              <a:spcBef>
                <a:spcPts val="576"/>
              </a:spcBef>
              <a:spcAft>
                <a:spcPts val="0"/>
              </a:spcAft>
              <a:buSzPts val="2400"/>
            </a:pPr>
            <a:r>
              <a:rPr lang="bs-Latn-BA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  </a:t>
            </a:r>
            <a:r>
              <a:rPr lang="vi-VN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Osim </a:t>
            </a:r>
            <a:r>
              <a:rPr lang="vi-VN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dohotka, zapošljavanje omogućava osobne i društvene koristi, a tako se ujedno unaprjeđuju ljudski dignitet i socijalna kohezija. </a:t>
            </a:r>
          </a:p>
          <a:p>
            <a:pPr marL="237744" indent="-237744" algn="just">
              <a:spcBef>
                <a:spcPts val="576"/>
              </a:spcBef>
              <a:spcAft>
                <a:spcPts val="0"/>
              </a:spcAft>
              <a:buSzPts val="2400"/>
            </a:pPr>
            <a:r>
              <a:rPr lang="bs-Latn-BA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   </a:t>
            </a:r>
            <a:r>
              <a:rPr lang="vi-VN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Sve </a:t>
            </a:r>
            <a:r>
              <a:rPr lang="vi-VN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bi osobe trebale imati mogućnost slobodnog odabira svog osobnog razvoja te puno iskorištavanje svojih sposobnosti i talenata. </a:t>
            </a: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endParaRPr lang="bs-Latn-BA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 descr="green che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833436" y="3737610"/>
            <a:ext cx="352425" cy="36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green che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838200" y="3054309"/>
            <a:ext cx="352425" cy="36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green che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866771" y="4343400"/>
            <a:ext cx="352425" cy="36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2590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oad ahead gre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152400" y="579120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noFill/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4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r>
              <a:rPr lang="bs-Latn-B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Misija i strateški cilj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+mj-ea"/>
              <a:cs typeface="Segoe UI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1000" y="1371600"/>
            <a:ext cx="8153400" cy="2057400"/>
            <a:chOff x="2667000" y="1524000"/>
            <a:chExt cx="5790567" cy="838118"/>
          </a:xfrm>
          <a:solidFill>
            <a:srgbClr val="176F0B">
              <a:alpha val="0"/>
            </a:srgbClr>
          </a:solidFill>
          <a:effectLst>
            <a:outerShdw blurRad="50800" dist="50800" dir="5400000" algn="ctr" rotWithShape="0">
              <a:srgbClr val="000000">
                <a:alpha val="73000"/>
              </a:srgbClr>
            </a:outerShdw>
          </a:effectLst>
        </p:grpSpPr>
        <p:sp>
          <p:nvSpPr>
            <p:cNvPr id="14" name="Rounded Rectangle 13"/>
            <p:cNvSpPr/>
            <p:nvPr/>
          </p:nvSpPr>
          <p:spPr>
            <a:xfrm>
              <a:off x="2667000" y="1524000"/>
              <a:ext cx="5790567" cy="838118"/>
            </a:xfrm>
            <a:prstGeom prst="roundRect">
              <a:avLst>
                <a:gd name="adj" fmla="val 53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2400" dirty="0" err="1" smtClean="0">
                  <a:latin typeface="Segoe UI" pitchFamily="34" charset="0"/>
                  <a:cs typeface="Segoe UI" pitchFamily="34" charset="0"/>
                </a:rPr>
                <a:t>Misija</a:t>
              </a:r>
              <a:r>
                <a:rPr lang="en-US" sz="2400" dirty="0" smtClean="0">
                  <a:latin typeface="Segoe UI" pitchFamily="34" charset="0"/>
                  <a:cs typeface="Segoe UI" pitchFamily="34" charset="0"/>
                </a:rPr>
                <a:t>  Fonda je </a:t>
              </a:r>
              <a:r>
                <a:rPr lang="en-US" sz="2400" dirty="0" err="1" smtClean="0">
                  <a:latin typeface="Segoe UI" pitchFamily="34" charset="0"/>
                  <a:cs typeface="Segoe UI" pitchFamily="34" charset="0"/>
                </a:rPr>
                <a:t>osiguranje</a:t>
              </a:r>
              <a:r>
                <a:rPr lang="en-US" sz="2400" dirty="0" smtClean="0"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n-US" sz="2400" dirty="0" err="1" smtClean="0">
                  <a:latin typeface="Segoe UI" pitchFamily="34" charset="0"/>
                  <a:cs typeface="Segoe UI" pitchFamily="34" charset="0"/>
                </a:rPr>
                <a:t>konkurentnog</a:t>
              </a:r>
              <a:r>
                <a:rPr lang="en-US" sz="2400" dirty="0" smtClean="0"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n-US" sz="2400" dirty="0" err="1" smtClean="0">
                  <a:latin typeface="Segoe UI" pitchFamily="34" charset="0"/>
                  <a:cs typeface="Segoe UI" pitchFamily="34" charset="0"/>
                </a:rPr>
                <a:t>uključivanja</a:t>
              </a:r>
              <a:r>
                <a:rPr lang="en-US" sz="2400" dirty="0" smtClean="0"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n-US" sz="2400" dirty="0" err="1" smtClean="0">
                  <a:latin typeface="Segoe UI" pitchFamily="34" charset="0"/>
                  <a:cs typeface="Segoe UI" pitchFamily="34" charset="0"/>
                </a:rPr>
                <a:t>osoba</a:t>
              </a:r>
              <a:r>
                <a:rPr lang="en-US" sz="2400" dirty="0" smtClean="0">
                  <a:latin typeface="Segoe UI" pitchFamily="34" charset="0"/>
                  <a:cs typeface="Segoe UI" pitchFamily="34" charset="0"/>
                </a:rPr>
                <a:t> s </a:t>
              </a:r>
              <a:r>
                <a:rPr lang="en-US" sz="2400" dirty="0" err="1" smtClean="0">
                  <a:latin typeface="Segoe UI" pitchFamily="34" charset="0"/>
                  <a:cs typeface="Segoe UI" pitchFamily="34" charset="0"/>
                </a:rPr>
                <a:t>invaliditetom</a:t>
              </a:r>
              <a:r>
                <a:rPr lang="en-US" sz="2400" dirty="0" smtClean="0">
                  <a:latin typeface="Segoe UI" pitchFamily="34" charset="0"/>
                  <a:cs typeface="Segoe UI" pitchFamily="34" charset="0"/>
                </a:rPr>
                <a:t> u </a:t>
              </a:r>
              <a:r>
                <a:rPr lang="en-US" sz="2400" dirty="0" err="1" smtClean="0">
                  <a:latin typeface="Segoe UI" pitchFamily="34" charset="0"/>
                  <a:cs typeface="Segoe UI" pitchFamily="34" charset="0"/>
                </a:rPr>
                <a:t>razvojne</a:t>
              </a:r>
              <a:r>
                <a:rPr lang="en-US" sz="2400" dirty="0" smtClean="0"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n-US" sz="2400" dirty="0" err="1" smtClean="0">
                  <a:latin typeface="Segoe UI" pitchFamily="34" charset="0"/>
                  <a:cs typeface="Segoe UI" pitchFamily="34" charset="0"/>
                </a:rPr>
                <a:t>procese</a:t>
              </a:r>
              <a:r>
                <a:rPr lang="en-US" sz="2400" dirty="0" smtClean="0"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n-US" sz="2400" dirty="0" err="1" smtClean="0">
                  <a:latin typeface="Segoe UI" pitchFamily="34" charset="0"/>
                  <a:cs typeface="Segoe UI" pitchFamily="34" charset="0"/>
                </a:rPr>
                <a:t>društva</a:t>
              </a:r>
              <a:r>
                <a:rPr lang="en-US" sz="2400" dirty="0" smtClean="0"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n-US" sz="2400" dirty="0" err="1" smtClean="0">
                  <a:latin typeface="Segoe UI" pitchFamily="34" charset="0"/>
                  <a:cs typeface="Segoe UI" pitchFamily="34" charset="0"/>
                </a:rPr>
                <a:t>kroz</a:t>
              </a:r>
              <a:r>
                <a:rPr lang="en-US" sz="2400" dirty="0" smtClean="0"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n-US" sz="2400" dirty="0" err="1" smtClean="0">
                  <a:latin typeface="Segoe UI" pitchFamily="34" charset="0"/>
                  <a:cs typeface="Segoe UI" pitchFamily="34" charset="0"/>
                </a:rPr>
                <a:t>podršku</a:t>
              </a:r>
              <a:r>
                <a:rPr lang="en-US" sz="2400" dirty="0" smtClean="0"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n-US" sz="2400" dirty="0" err="1" smtClean="0">
                  <a:latin typeface="Segoe UI" pitchFamily="34" charset="0"/>
                  <a:cs typeface="Segoe UI" pitchFamily="34" charset="0"/>
                </a:rPr>
                <a:t>aktivnosti</a:t>
              </a:r>
              <a:r>
                <a:rPr lang="bs-Latn-BA" sz="2400" dirty="0" smtClean="0">
                  <a:latin typeface="Segoe UI" pitchFamily="34" charset="0"/>
                  <a:cs typeface="Segoe UI" pitchFamily="34" charset="0"/>
                </a:rPr>
                <a:t>ma</a:t>
              </a:r>
              <a:r>
                <a:rPr lang="en-US" sz="2400" dirty="0" smtClean="0"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n-US" sz="2400" dirty="0" err="1" smtClean="0">
                  <a:latin typeface="Segoe UI" pitchFamily="34" charset="0"/>
                  <a:cs typeface="Segoe UI" pitchFamily="34" charset="0"/>
                </a:rPr>
                <a:t>profesionalne</a:t>
              </a:r>
              <a:r>
                <a:rPr lang="en-US" sz="2400" dirty="0" smtClean="0"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n-US" sz="2400" dirty="0" err="1" smtClean="0">
                  <a:latin typeface="Segoe UI" pitchFamily="34" charset="0"/>
                  <a:cs typeface="Segoe UI" pitchFamily="34" charset="0"/>
                </a:rPr>
                <a:t>rehabilitacije</a:t>
              </a:r>
              <a:r>
                <a:rPr lang="en-US" sz="2400" dirty="0" smtClean="0"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n-US" sz="2400" dirty="0" err="1" smtClean="0">
                  <a:latin typeface="Segoe UI" pitchFamily="34" charset="0"/>
                  <a:cs typeface="Segoe UI" pitchFamily="34" charset="0"/>
                </a:rPr>
                <a:t>i</a:t>
              </a:r>
              <a:r>
                <a:rPr lang="en-US" sz="2400" dirty="0" smtClean="0"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n-US" sz="2400" dirty="0" err="1" smtClean="0">
                  <a:latin typeface="Segoe UI" pitchFamily="34" charset="0"/>
                  <a:cs typeface="Segoe UI" pitchFamily="34" charset="0"/>
                </a:rPr>
                <a:t>zapošljavanja</a:t>
              </a:r>
              <a:r>
                <a:rPr lang="en-US" sz="2400" dirty="0" smtClean="0">
                  <a:latin typeface="Segoe UI" pitchFamily="34" charset="0"/>
                  <a:cs typeface="Segoe UI" pitchFamily="34" charset="0"/>
                </a:rPr>
                <a:t>.</a:t>
              </a:r>
              <a:endParaRPr lang="en-US" sz="24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41605" y="1571619"/>
              <a:ext cx="5668342" cy="731766"/>
            </a:xfrm>
            <a:prstGeom prst="roundRect">
              <a:avLst>
                <a:gd name="adj" fmla="val 218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04800" y="3810000"/>
            <a:ext cx="8153400" cy="2057400"/>
            <a:chOff x="2667000" y="1524000"/>
            <a:chExt cx="5790567" cy="838118"/>
          </a:xfrm>
        </p:grpSpPr>
        <p:sp>
          <p:nvSpPr>
            <p:cNvPr id="22" name="Rounded Rectangle 21"/>
            <p:cNvSpPr/>
            <p:nvPr/>
          </p:nvSpPr>
          <p:spPr>
            <a:xfrm>
              <a:off x="2667000" y="1524000"/>
              <a:ext cx="5790567" cy="838118"/>
            </a:xfrm>
            <a:prstGeom prst="roundRect">
              <a:avLst>
                <a:gd name="adj" fmla="val 5382"/>
              </a:avLst>
            </a:prstGeom>
            <a:solidFill>
              <a:srgbClr val="176F0B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bs-Latn-BA" sz="2000" dirty="0" smtClean="0">
                  <a:latin typeface="Segoe UI" pitchFamily="34" charset="0"/>
                  <a:cs typeface="Segoe UI" pitchFamily="34" charset="0"/>
                </a:rPr>
                <a:t>STRATEŠKI CILJ - DA osiguramo osobama s invaliditetom, kao i kompanijama i drugim subjektima koji zapošljavaju osobe s invaliditetom  konkurentno učešće na tržištu rada u skladu sa njihovim kompetencijama – RASTOM SVIH SEGMENATA POSLOVANJA + STALNIM POBOLJŠANJEM KVALITETE  PRUŽENE USLUGE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741605" y="1571619"/>
              <a:ext cx="5668342" cy="731766"/>
            </a:xfrm>
            <a:prstGeom prst="roundRect">
              <a:avLst>
                <a:gd name="adj" fmla="val 218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oad ahead gre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76627" y="702945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5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05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r>
              <a:rPr lang="bs-Latn-BA" sz="3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Ostale aktivnosti Fonda</a:t>
            </a:r>
          </a:p>
        </p:txBody>
      </p:sp>
      <p:sp>
        <p:nvSpPr>
          <p:cNvPr id="13336" name="TextBox 79"/>
          <p:cNvSpPr txBox="1">
            <a:spLocks noChangeArrowheads="1"/>
          </p:cNvSpPr>
          <p:nvPr/>
        </p:nvSpPr>
        <p:spPr bwMode="auto">
          <a:xfrm>
            <a:off x="1285875" y="1402587"/>
            <a:ext cx="5029201" cy="9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sz="2800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868485" y="1066800"/>
            <a:ext cx="812311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600200" y="1747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s-Latn-BA" dirty="0"/>
          </a:p>
        </p:txBody>
      </p:sp>
      <p:sp>
        <p:nvSpPr>
          <p:cNvPr id="9" name="TekstniOkvir 8"/>
          <p:cNvSpPr txBox="1"/>
          <p:nvPr/>
        </p:nvSpPr>
        <p:spPr>
          <a:xfrm>
            <a:off x="868485" y="1524000"/>
            <a:ext cx="75897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endParaRPr lang="bs-Latn-BA" sz="2400" dirty="0" smtClean="0">
              <a:solidFill>
                <a:schemeClr val="bg1"/>
              </a:solidFill>
            </a:endParaRP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r>
              <a:rPr lang="bs-Latn-BA" dirty="0" smtClean="0">
                <a:solidFill>
                  <a:schemeClr val="bg1"/>
                </a:solidFill>
              </a:rPr>
              <a:t>   </a:t>
            </a:r>
            <a:r>
              <a:rPr lang="vi-VN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Uspostavljanje poslovne sarad</a:t>
            </a:r>
            <a:r>
              <a:rPr lang="bs-Latn-BA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nje među subjektima koji se bave profesionalnom rehabilitacijom i zapošljavanjem osoba s invaliditetom</a:t>
            </a: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r>
              <a:rPr lang="bs-Latn-BA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  </a:t>
            </a:r>
            <a:r>
              <a:rPr lang="vi-VN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Komunikacija i koordinacija sa vladinim i nevladinim interesnim grupama u cilju kreiranja i realizacije projekata profesionalne rehabilitacije i zapošljavanja,  te osiguranja sredstava</a:t>
            </a:r>
            <a:endParaRPr lang="bs-Latn-BA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endParaRPr lang="bs-Latn-BA" dirty="0" smtClean="0">
              <a:solidFill>
                <a:schemeClr val="bg1"/>
              </a:solidFill>
            </a:endParaRP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r>
              <a:rPr lang="bs-Latn-BA" i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Primjer – OVA KONFERENCIJA</a:t>
            </a: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endParaRPr lang="bs-Latn-BA" dirty="0" smtClean="0">
              <a:solidFill>
                <a:schemeClr val="bg1"/>
              </a:solidFill>
            </a:endParaRP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endParaRPr lang="bs-Latn-BA" dirty="0" smtClean="0">
              <a:solidFill>
                <a:schemeClr val="bg1"/>
              </a:solidFill>
            </a:endParaRPr>
          </a:p>
          <a:p>
            <a:endParaRPr lang="bs-Latn-BA" dirty="0"/>
          </a:p>
        </p:txBody>
      </p:sp>
      <p:pic>
        <p:nvPicPr>
          <p:cNvPr id="11" name="Picture 10" descr="green che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838200" y="2057400"/>
            <a:ext cx="352425" cy="36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green che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838200" y="2667000"/>
            <a:ext cx="352425" cy="36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91472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3"/>
          <p:cNvGrpSpPr>
            <a:grpSpLocks/>
          </p:cNvGrpSpPr>
          <p:nvPr/>
        </p:nvGrpSpPr>
        <p:grpSpPr bwMode="auto">
          <a:xfrm rot="21275265">
            <a:off x="1233816" y="3295088"/>
            <a:ext cx="7038163" cy="3874089"/>
            <a:chOff x="792" y="3442"/>
            <a:chExt cx="4314" cy="3173"/>
          </a:xfrm>
        </p:grpSpPr>
        <p:pic>
          <p:nvPicPr>
            <p:cNvPr id="12" name="Picture 19" descr="curved arrow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880481">
              <a:off x="792" y="3442"/>
              <a:ext cx="4264" cy="3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WordArt 19"/>
            <p:cNvSpPr>
              <a:spLocks noChangeArrowheads="1" noChangeShapeType="1" noTextEdit="1"/>
            </p:cNvSpPr>
            <p:nvPr/>
          </p:nvSpPr>
          <p:spPr bwMode="auto">
            <a:xfrm rot="21030997">
              <a:off x="2504" y="5461"/>
              <a:ext cx="2602" cy="358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521235"/>
                </a:avLst>
              </a:prstTxWarp>
            </a:bodyPr>
            <a:lstStyle/>
            <a:p>
              <a:pPr algn="ctr"/>
              <a:endPara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Segoe"/>
              </a:endParaRPr>
            </a:p>
          </p:txBody>
        </p:sp>
      </p:grpSp>
      <p:pic>
        <p:nvPicPr>
          <p:cNvPr id="10" name="Picture 9" descr="road ahead gree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76627" y="702945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6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05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r>
              <a:rPr lang="bs-Latn-B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Umjesto zaključka  </a:t>
            </a:r>
          </a:p>
        </p:txBody>
      </p:sp>
      <p:sp>
        <p:nvSpPr>
          <p:cNvPr id="13336" name="TextBox 79"/>
          <p:cNvSpPr txBox="1">
            <a:spLocks noChangeArrowheads="1"/>
          </p:cNvSpPr>
          <p:nvPr/>
        </p:nvSpPr>
        <p:spPr bwMode="auto">
          <a:xfrm>
            <a:off x="1285875" y="1402587"/>
            <a:ext cx="5029201" cy="9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sz="2800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868485" y="1066800"/>
            <a:ext cx="812311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600200" y="1747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s-Latn-BA" dirty="0"/>
          </a:p>
        </p:txBody>
      </p:sp>
      <p:sp>
        <p:nvSpPr>
          <p:cNvPr id="9" name="TekstniOkvir 8"/>
          <p:cNvSpPr txBox="1"/>
          <p:nvPr/>
        </p:nvSpPr>
        <p:spPr>
          <a:xfrm>
            <a:off x="868485" y="1524000"/>
            <a:ext cx="713251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Svjesni nedostataka ovog izlaganja kao što su:</a:t>
            </a:r>
          </a:p>
          <a:p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bs-Latn-BA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Nedovoljan obim podataka i njihova analitičnost ,</a:t>
            </a:r>
          </a:p>
          <a:p>
            <a:endParaRPr lang="bs-Latn-BA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bs-Latn-BA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Nedovoljno sveobuhvatna analiza (posebno nedostatak “dublje” komparativne analize npr. odnos broja nezaposlenih osoba s invaliditetom sa brojem zaposlenih osoba s invaliditetom,  pojednostavljena analiza finansijskih učinaka  i sl.)</a:t>
            </a:r>
          </a:p>
          <a:p>
            <a:pPr algn="just"/>
            <a:endParaRPr lang="bs-Latn-BA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bs-Latn-BA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Nedostatak  analize troškovi/korisnosti  </a:t>
            </a:r>
          </a:p>
          <a:p>
            <a:pPr algn="just"/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bs-Latn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mišljenja smo da postoje preduslovi za dalji razvoj sistema profesionalne rehabilitacije  i  zapošljavanja  te prelazak sa </a:t>
            </a:r>
          </a:p>
          <a:p>
            <a:pPr algn="just"/>
            <a:endParaRPr lang="bs-Latn-B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bs-Latn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Kompenzacijskog  na Rehabilitacijski model </a:t>
            </a:r>
          </a:p>
          <a:p>
            <a:pPr algn="ctr"/>
            <a:r>
              <a:rPr lang="bs-Latn-B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inkluzije osoba s invaliditetom</a:t>
            </a:r>
            <a:endParaRPr lang="bs-Latn-BA" dirty="0" smtClean="0">
              <a:latin typeface="Segoe UI" pitchFamily="34" charset="0"/>
              <a:cs typeface="Segoe UI" pitchFamily="34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856663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oad ahead gre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76627" y="702945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5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05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endParaRPr lang="bs-Latn-BA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13336" name="TextBox 79"/>
          <p:cNvSpPr txBox="1">
            <a:spLocks noChangeArrowheads="1"/>
          </p:cNvSpPr>
          <p:nvPr/>
        </p:nvSpPr>
        <p:spPr bwMode="auto">
          <a:xfrm>
            <a:off x="1285875" y="1402587"/>
            <a:ext cx="5029201" cy="9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sz="2800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bs-Latn-BA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868485" y="1066800"/>
            <a:ext cx="812311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sz="16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600200" y="1747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s-Latn-BA" dirty="0"/>
          </a:p>
        </p:txBody>
      </p:sp>
      <p:pic>
        <p:nvPicPr>
          <p:cNvPr id="14" name="Picture 35" descr="C:\Program Files\Microsoft Resource DVD Artwork\DVD_ART\Artwork_Imagery\Shapes and Graphics\Box\Rectangle - Vivid round edge\Vivid clear round edge Rect horiz th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622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 bwMode="auto">
          <a:xfrm>
            <a:off x="533400" y="3119438"/>
            <a:ext cx="8229600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s-Latn-B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HVALA ... PITANJA</a:t>
            </a:r>
          </a:p>
          <a:p>
            <a:pPr>
              <a:defRPr/>
            </a:pPr>
            <a:endParaRPr lang="bs-Latn-BA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>
              <a:defRPr/>
            </a:pPr>
            <a:r>
              <a:rPr lang="bs-Latn-B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Posjetite nas – Fond za profesionalnu rehabilitaciju i zapošljavanje OSI</a:t>
            </a:r>
          </a:p>
          <a:p>
            <a:pPr>
              <a:defRPr/>
            </a:pPr>
            <a:r>
              <a:rPr lang="bs-Latn-B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Vilsonovo šetalište 10 Sarajevo  T: +387 33 717 740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>
              <a:defRPr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140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oad ahead gre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152400" y="579120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noFill/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4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r>
              <a:rPr lang="bs-Latn-B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Cilj izlaganja i hipoteza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+mj-ea"/>
              <a:cs typeface="Segoe UI" pitchFamily="34" charset="0"/>
            </a:endParaRP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381000" y="1371600"/>
            <a:ext cx="8153400" cy="2057400"/>
            <a:chOff x="2667000" y="1524000"/>
            <a:chExt cx="5790567" cy="838118"/>
          </a:xfrm>
          <a:solidFill>
            <a:srgbClr val="176F0B">
              <a:alpha val="5000"/>
            </a:srgbClr>
          </a:solidFill>
        </p:grpSpPr>
        <p:sp>
          <p:nvSpPr>
            <p:cNvPr id="14" name="Rounded Rectangle 13"/>
            <p:cNvSpPr/>
            <p:nvPr/>
          </p:nvSpPr>
          <p:spPr>
            <a:xfrm>
              <a:off x="2667000" y="1524000"/>
              <a:ext cx="5790567" cy="838118"/>
            </a:xfrm>
            <a:prstGeom prst="roundRect">
              <a:avLst>
                <a:gd name="adj" fmla="val 53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bs-Latn-BA" sz="2400" dirty="0" smtClean="0">
                  <a:latin typeface="Segoe UI" pitchFamily="34" charset="0"/>
                  <a:cs typeface="Segoe UI" pitchFamily="34" charset="0"/>
                </a:rPr>
                <a:t>Kraća prezentacija dosadašnjih rezultata rada Fonda usmjerenih ka ostvarivanju misije i postizanju strateškog cilja kroz rast poslovanja  i kvalitet pruženih usluga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41605" y="1571619"/>
              <a:ext cx="5668342" cy="731766"/>
            </a:xfrm>
            <a:prstGeom prst="roundRect">
              <a:avLst>
                <a:gd name="adj" fmla="val 21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304800" y="3810000"/>
            <a:ext cx="8153400" cy="2057400"/>
            <a:chOff x="2667000" y="1524000"/>
            <a:chExt cx="5790567" cy="838118"/>
          </a:xfrm>
          <a:noFill/>
        </p:grpSpPr>
        <p:sp>
          <p:nvSpPr>
            <p:cNvPr id="22" name="Rounded Rectangle 21"/>
            <p:cNvSpPr/>
            <p:nvPr/>
          </p:nvSpPr>
          <p:spPr>
            <a:xfrm>
              <a:off x="2667000" y="1524000"/>
              <a:ext cx="5790567" cy="838118"/>
            </a:xfrm>
            <a:prstGeom prst="roundRect">
              <a:avLst>
                <a:gd name="adj" fmla="val 53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bs-Latn-BA" sz="2400" dirty="0" smtClean="0">
                  <a:latin typeface="Segoe UI" pitchFamily="34" charset="0"/>
                  <a:cs typeface="Segoe UI" pitchFamily="34" charset="0"/>
                </a:rPr>
                <a:t>HIPOTEZA – POSLODAVCI i OSOBE S INVALIDITETOM sada imaju jasan </a:t>
              </a:r>
              <a:r>
                <a:rPr lang="bs-Latn-BA" sz="24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interes</a:t>
              </a:r>
              <a:r>
                <a:rPr lang="bs-Latn-BA" sz="2400" dirty="0" smtClean="0">
                  <a:latin typeface="Segoe UI" pitchFamily="34" charset="0"/>
                  <a:cs typeface="Segoe UI" pitchFamily="34" charset="0"/>
                </a:rPr>
                <a:t> za uključivanje u sistem profesionalne rehabilitacije i zapošljavanja osoba s invaliditetom tj. prelazak sa kompenzacijskog (više socijalni) na rehabilitacijski (više poslovni)  pristup inkluziji osoba s invaliditetom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741605" y="1571619"/>
              <a:ext cx="5668342" cy="731766"/>
            </a:xfrm>
            <a:prstGeom prst="roundRect">
              <a:avLst>
                <a:gd name="adj" fmla="val 21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oad ahead gre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152400" y="579120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noFill/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4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r>
              <a:rPr lang="bs-Latn-B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Modeli </a:t>
            </a:r>
            <a:r>
              <a:rPr lang="bs-Latn-B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 inkluzije </a:t>
            </a:r>
            <a:r>
              <a:rPr lang="bs-Latn-B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osoba s </a:t>
            </a:r>
            <a:r>
              <a:rPr lang="bs-Latn-B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invaliditetom</a:t>
            </a:r>
            <a:endParaRPr lang="bs-Latn-B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+mj-ea"/>
              <a:cs typeface="Segoe UI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1000" y="1371600"/>
            <a:ext cx="8153400" cy="2057400"/>
            <a:chOff x="2667000" y="1524000"/>
            <a:chExt cx="5790567" cy="838118"/>
          </a:xfrm>
          <a:solidFill>
            <a:srgbClr val="176F0B">
              <a:alpha val="9000"/>
            </a:srgbClr>
          </a:solidFill>
        </p:grpSpPr>
        <p:sp>
          <p:nvSpPr>
            <p:cNvPr id="14" name="Rounded Rectangle 13"/>
            <p:cNvSpPr/>
            <p:nvPr/>
          </p:nvSpPr>
          <p:spPr>
            <a:xfrm>
              <a:off x="2667000" y="1524000"/>
              <a:ext cx="5790567" cy="838118"/>
            </a:xfrm>
            <a:prstGeom prst="roundRect">
              <a:avLst>
                <a:gd name="adj" fmla="val 53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bs-Latn-BA" sz="2000" dirty="0" smtClean="0">
                  <a:latin typeface="Segoe UI" pitchFamily="34" charset="0"/>
                  <a:cs typeface="Segoe UI" pitchFamily="34" charset="0"/>
                </a:rPr>
                <a:t>Kompenzacijski model počiva na naknadama, odnosno socijalnoj sigurnosti, usmjeren je njezi, tretiranju i rehabilitaciji ozljeda i bolesti te u krajnjem slučaju prema pasivizaciji odnosno udaljavanju osoba s invaliditetom, kao aktivne kategorije s tržišta rada. 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41605" y="1571619"/>
              <a:ext cx="5668342" cy="731766"/>
            </a:xfrm>
            <a:prstGeom prst="roundRect">
              <a:avLst>
                <a:gd name="adj" fmla="val 21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04800" y="3810000"/>
            <a:ext cx="8153400" cy="2057400"/>
            <a:chOff x="2667000" y="1524000"/>
            <a:chExt cx="5790567" cy="838118"/>
          </a:xfrm>
        </p:grpSpPr>
        <p:sp>
          <p:nvSpPr>
            <p:cNvPr id="22" name="Rounded Rectangle 21"/>
            <p:cNvSpPr/>
            <p:nvPr/>
          </p:nvSpPr>
          <p:spPr>
            <a:xfrm>
              <a:off x="2667000" y="1524000"/>
              <a:ext cx="5790567" cy="838118"/>
            </a:xfrm>
            <a:prstGeom prst="roundRect">
              <a:avLst>
                <a:gd name="adj" fmla="val 5382"/>
              </a:avLst>
            </a:prstGeom>
            <a:solidFill>
              <a:srgbClr val="176F0B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endParaRPr lang="bs-Latn-B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  <a:p>
              <a:pPr algn="just">
                <a:defRPr/>
              </a:pPr>
              <a:r>
                <a:rPr lang="vi-VN" sz="19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Rehabilitacijski model usmjeren je prema očuvanju rada i zapošljavanja osoba s invaliditetom. Cilj je ostvariti ideju jednakih mogućnosti i socijalne uključenosti, uz istodobno ublažavanje pasivizacije osoba s invaliditetom</a:t>
              </a:r>
              <a:r>
                <a:rPr lang="bs-Latn-BA" sz="19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 i to</a:t>
              </a:r>
              <a:r>
                <a:rPr lang="vi-VN" sz="19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: </a:t>
              </a:r>
            </a:p>
            <a:p>
              <a:pPr algn="just">
                <a:defRPr/>
              </a:pPr>
              <a:r>
                <a:rPr lang="vi-VN" sz="19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1) </a:t>
              </a:r>
              <a:r>
                <a:rPr lang="bs-Latn-BA" sz="19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 </a:t>
              </a:r>
              <a:r>
                <a:rPr lang="vi-VN" sz="19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prilagođavanje</a:t>
              </a:r>
              <a:r>
                <a:rPr lang="bs-Latn-BA" sz="19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m</a:t>
              </a:r>
              <a:r>
                <a:rPr lang="vi-VN" sz="19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 osoba s invaliditetom </a:t>
              </a:r>
            </a:p>
            <a:p>
              <a:pPr algn="just">
                <a:defRPr/>
              </a:pPr>
              <a:r>
                <a:rPr lang="vi-VN" sz="19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2)</a:t>
              </a:r>
              <a:r>
                <a:rPr lang="bs-Latn-BA" sz="19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 </a:t>
              </a:r>
              <a:r>
                <a:rPr lang="vi-VN" sz="19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prilagođavanje</a:t>
              </a:r>
              <a:r>
                <a:rPr lang="bs-Latn-BA" sz="19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m</a:t>
              </a:r>
              <a:r>
                <a:rPr lang="vi-VN" sz="19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 uvjeta rada s ciljem zadržavanja aktivnog statusa osoba s invaliditetom na tržištu rada.</a:t>
              </a:r>
            </a:p>
            <a:p>
              <a:pPr algn="just">
                <a:defRPr/>
              </a:pP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741605" y="1571619"/>
              <a:ext cx="5668342" cy="731766"/>
            </a:xfrm>
            <a:prstGeom prst="roundRect">
              <a:avLst>
                <a:gd name="adj" fmla="val 218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oad ahead gre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152400" y="579120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noFill/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4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r>
              <a:rPr lang="bs-Latn-B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Sadržaj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+mj-ea"/>
              <a:cs typeface="Segoe U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200" y="1752600"/>
            <a:ext cx="7924800" cy="3581400"/>
            <a:chOff x="457200" y="1752600"/>
            <a:chExt cx="5804694" cy="3581400"/>
          </a:xfrm>
        </p:grpSpPr>
        <p:grpSp>
          <p:nvGrpSpPr>
            <p:cNvPr id="25" name="Group 24"/>
            <p:cNvGrpSpPr/>
            <p:nvPr/>
          </p:nvGrpSpPr>
          <p:grpSpPr>
            <a:xfrm>
              <a:off x="457200" y="1752600"/>
              <a:ext cx="5791833" cy="2667000"/>
              <a:chOff x="441325" y="1143000"/>
              <a:chExt cx="5791833" cy="2667000"/>
            </a:xfrm>
          </p:grpSpPr>
          <p:grpSp>
            <p:nvGrpSpPr>
              <p:cNvPr id="11272" name="Group 12"/>
              <p:cNvGrpSpPr>
                <a:grpSpLocks/>
              </p:cNvGrpSpPr>
              <p:nvPr/>
            </p:nvGrpSpPr>
            <p:grpSpPr bwMode="auto">
              <a:xfrm>
                <a:off x="441325" y="1143000"/>
                <a:ext cx="5791833" cy="838282"/>
                <a:chOff x="2667000" y="1524000"/>
                <a:chExt cx="5791200" cy="838200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2667000" y="1524000"/>
                  <a:ext cx="5790567" cy="838118"/>
                </a:xfrm>
                <a:prstGeom prst="roundRect">
                  <a:avLst>
                    <a:gd name="adj" fmla="val 5382"/>
                  </a:avLst>
                </a:prstGeom>
                <a:solidFill>
                  <a:srgbClr val="002060">
                    <a:alpha val="5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bs-Latn-BA" sz="2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 UI" pitchFamily="34" charset="0"/>
                      <a:cs typeface="Segoe UI" pitchFamily="34" charset="0"/>
                    </a:rPr>
                    <a:t>Aktivnosti koje provodi Fond</a:t>
                  </a:r>
                  <a:endPara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2741605" y="1571620"/>
                  <a:ext cx="5668342" cy="731766"/>
                </a:xfrm>
                <a:prstGeom prst="roundRect">
                  <a:avLst>
                    <a:gd name="adj" fmla="val 2184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4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7" name="Rounded Rectangle 16"/>
              <p:cNvSpPr/>
              <p:nvPr/>
            </p:nvSpPr>
            <p:spPr bwMode="auto">
              <a:xfrm>
                <a:off x="441325" y="2057400"/>
                <a:ext cx="5791200" cy="838200"/>
              </a:xfrm>
              <a:prstGeom prst="roundRect">
                <a:avLst>
                  <a:gd name="adj" fmla="val 5382"/>
                </a:avLst>
              </a:prstGeom>
              <a:solidFill>
                <a:srgbClr val="002060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bs-Latn-B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itchFamily="34" charset="0"/>
                    <a:cs typeface="Segoe UI" pitchFamily="34" charset="0"/>
                  </a:rPr>
                  <a:t>Stručna i finansijska podrška Fonda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 bwMode="auto">
              <a:xfrm>
                <a:off x="441325" y="2971800"/>
                <a:ext cx="5791200" cy="838200"/>
              </a:xfrm>
              <a:prstGeom prst="roundRect">
                <a:avLst>
                  <a:gd name="adj" fmla="val 5382"/>
                </a:avLst>
              </a:prstGeom>
              <a:solidFill>
                <a:srgbClr val="00206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bs-Latn-B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itchFamily="34" charset="0"/>
                    <a:cs typeface="Segoe UI" pitchFamily="34" charset="0"/>
                  </a:rPr>
                  <a:t>Efekti koji dokazuju prednosti  rehabilitacijskog pristupa 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 bwMode="auto">
            <a:xfrm>
              <a:off x="470694" y="4495800"/>
              <a:ext cx="5791200" cy="838200"/>
            </a:xfrm>
            <a:prstGeom prst="roundRect">
              <a:avLst>
                <a:gd name="adj" fmla="val 5382"/>
              </a:avLst>
            </a:prstGeom>
            <a:solidFill>
              <a:srgbClr val="002060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bs-Latn-BA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 Umjesto zaključka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road ahead gre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152400" y="579120"/>
            <a:ext cx="88392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5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r>
              <a:rPr lang="bs-Latn-B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Osnivanje i početak rada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457200" y="1524000"/>
            <a:ext cx="7239000" cy="411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127000" dist="38100" dir="5400000" algn="t" rotWithShape="0">
              <a:prstClr val="black">
                <a:alpha val="62000"/>
              </a:prstClr>
            </a:outerShdw>
          </a:effectLst>
        </p:spPr>
        <p:txBody>
          <a:bodyPr wrap="square">
            <a:spAutoFit/>
          </a:bodyPr>
          <a:lstStyle/>
          <a:p>
            <a:pPr marL="234087" indent="-234087">
              <a:spcBef>
                <a:spcPct val="20000"/>
              </a:spcBef>
              <a:buClr>
                <a:srgbClr val="C9C2D1"/>
              </a:buClr>
              <a:defRPr/>
            </a:pPr>
            <a:r>
              <a:rPr lang="bs-Latn-BA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Na osnovu</a:t>
            </a:r>
          </a:p>
          <a:p>
            <a:pPr marL="234087" indent="-234087">
              <a:spcBef>
                <a:spcPct val="20000"/>
              </a:spcBef>
              <a:buClr>
                <a:srgbClr val="C9C2D1"/>
              </a:buClr>
              <a:buFontTx/>
              <a:buBlip>
                <a:blip r:embed="rId6"/>
              </a:buBlip>
              <a:defRPr/>
            </a:pPr>
            <a:endParaRPr lang="bs-Latn-BA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marL="234087" indent="-234087">
              <a:spcBef>
                <a:spcPct val="20000"/>
              </a:spcBef>
              <a:buClr>
                <a:srgbClr val="C9C2D1"/>
              </a:buClr>
              <a:buFontTx/>
              <a:buBlip>
                <a:blip r:embed="rId6"/>
              </a:buBlip>
              <a:defRPr/>
            </a:pPr>
            <a:r>
              <a:rPr lang="bs-Latn-BA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Zakona o profesionalnoj rehabilitaciji, osposobljavanju i zapošljavanju osoba sa invaliditetom ( Službene novine FBiH 9/10)</a:t>
            </a:r>
          </a:p>
          <a:p>
            <a:pPr>
              <a:spcBef>
                <a:spcPct val="20000"/>
              </a:spcBef>
              <a:buClr>
                <a:srgbClr val="C9C2D1"/>
              </a:buClr>
              <a:defRPr/>
            </a:pPr>
            <a:endParaRPr lang="bs-Latn-BA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marL="234087" indent="-234087">
              <a:spcBef>
                <a:spcPct val="20000"/>
              </a:spcBef>
              <a:buClr>
                <a:srgbClr val="C9C2D1"/>
              </a:buClr>
              <a:buFontTx/>
              <a:buBlip>
                <a:blip r:embed="rId6"/>
              </a:buBlip>
              <a:defRPr/>
            </a:pPr>
            <a:r>
              <a:rPr lang="bs-Latn-BA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Počeo sa aktivnim radom u martu 2011 godine</a:t>
            </a:r>
            <a:endParaRPr lang="bs-Latn-BA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marL="234087" indent="-234087">
              <a:spcBef>
                <a:spcPct val="20000"/>
              </a:spcBef>
              <a:buClr>
                <a:srgbClr val="C9C2D1"/>
              </a:buClr>
              <a:defRPr/>
            </a:pPr>
            <a:endParaRPr lang="bs-Latn-BA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marL="234087" indent="-234087">
              <a:spcBef>
                <a:spcPct val="20000"/>
              </a:spcBef>
              <a:buClr>
                <a:srgbClr val="C9C2D1"/>
              </a:buClr>
              <a:buFontTx/>
              <a:buBlip>
                <a:blip r:embed="rId6"/>
              </a:buBlip>
              <a:defRPr/>
            </a:pPr>
            <a:endParaRPr lang="bs-Latn-BA" sz="1400" dirty="0">
              <a:solidFill>
                <a:prstClr val="white"/>
              </a:solidFill>
              <a:latin typeface="Segoe" pitchFamily="34" charset="0"/>
            </a:endParaRPr>
          </a:p>
          <a:p>
            <a:pPr marL="234087" indent="-234087">
              <a:spcBef>
                <a:spcPct val="20000"/>
              </a:spcBef>
              <a:buClr>
                <a:srgbClr val="C9C2D1"/>
              </a:buClr>
              <a:defRPr/>
            </a:pPr>
            <a:endParaRPr lang="bs-Latn-BA" sz="1400" dirty="0" smtClean="0">
              <a:solidFill>
                <a:prstClr val="white"/>
              </a:solidFill>
              <a:latin typeface="Segoe" pitchFamily="34" charset="0"/>
            </a:endParaRPr>
          </a:p>
          <a:p>
            <a:pPr marL="234087" indent="-234087">
              <a:spcBef>
                <a:spcPct val="20000"/>
              </a:spcBef>
              <a:buClr>
                <a:srgbClr val="C9C2D1"/>
              </a:buClr>
              <a:buFontTx/>
              <a:buBlip>
                <a:blip r:embed="rId6"/>
              </a:buBlip>
              <a:defRPr/>
            </a:pPr>
            <a:endParaRPr lang="en-US" sz="1400" dirty="0">
              <a:solidFill>
                <a:prstClr val="white"/>
              </a:solidFill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road ahead gre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152400" y="579120"/>
            <a:ext cx="88392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5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r>
              <a:rPr lang="bs-Latn-B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Paralelno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457200" y="1524000"/>
            <a:ext cx="7239000" cy="11757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127000" dist="38100" dir="5400000" algn="t" rotWithShape="0">
              <a:prstClr val="black">
                <a:alpha val="62000"/>
              </a:prstClr>
            </a:outerShdw>
          </a:effectLst>
        </p:spPr>
        <p:txBody>
          <a:bodyPr wrap="square">
            <a:spAutoFit/>
          </a:bodyPr>
          <a:lstStyle/>
          <a:p>
            <a:pPr marL="234087" indent="-234087">
              <a:spcBef>
                <a:spcPct val="20000"/>
              </a:spcBef>
              <a:buClr>
                <a:srgbClr val="C9C2D1"/>
              </a:buClr>
              <a:defRPr/>
            </a:pPr>
            <a:endParaRPr lang="bs-Latn-BA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marL="234087" indent="-234087">
              <a:spcBef>
                <a:spcPct val="20000"/>
              </a:spcBef>
              <a:buClr>
                <a:srgbClr val="C9C2D1"/>
              </a:buClr>
              <a:buFontTx/>
              <a:buBlip>
                <a:blip r:embed="rId6"/>
              </a:buBlip>
              <a:defRPr/>
            </a:pPr>
            <a:endParaRPr lang="bs-Latn-BA" sz="1400" dirty="0">
              <a:solidFill>
                <a:prstClr val="white"/>
              </a:solidFill>
              <a:latin typeface="Segoe" pitchFamily="34" charset="0"/>
            </a:endParaRPr>
          </a:p>
          <a:p>
            <a:pPr marL="234087" indent="-234087">
              <a:spcBef>
                <a:spcPct val="20000"/>
              </a:spcBef>
              <a:buClr>
                <a:srgbClr val="C9C2D1"/>
              </a:buClr>
              <a:defRPr/>
            </a:pPr>
            <a:endParaRPr lang="bs-Latn-BA" sz="1400" dirty="0" smtClean="0">
              <a:solidFill>
                <a:prstClr val="white"/>
              </a:solidFill>
              <a:latin typeface="Segoe" pitchFamily="34" charset="0"/>
            </a:endParaRPr>
          </a:p>
          <a:p>
            <a:pPr marL="234087" indent="-234087">
              <a:spcBef>
                <a:spcPct val="20000"/>
              </a:spcBef>
              <a:buClr>
                <a:srgbClr val="C9C2D1"/>
              </a:buClr>
              <a:buFontTx/>
              <a:buBlip>
                <a:blip r:embed="rId6"/>
              </a:buBlip>
              <a:defRPr/>
            </a:pPr>
            <a:endParaRPr lang="en-US" sz="1400" dirty="0">
              <a:solidFill>
                <a:prstClr val="white"/>
              </a:solidFill>
              <a:latin typeface="Segoe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81000" y="1219200"/>
            <a:ext cx="8382000" cy="1409700"/>
            <a:chOff x="381000" y="1219200"/>
            <a:chExt cx="8382000" cy="1409700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381000" y="1219200"/>
              <a:ext cx="2743200" cy="1409700"/>
              <a:chOff x="381000" y="1104900"/>
              <a:chExt cx="4038600" cy="952500"/>
            </a:xfrm>
          </p:grpSpPr>
          <p:sp>
            <p:nvSpPr>
              <p:cNvPr id="9" name="Right Arrow 8"/>
              <p:cNvSpPr/>
              <p:nvPr/>
            </p:nvSpPr>
            <p:spPr bwMode="auto">
              <a:xfrm>
                <a:off x="381000" y="1104900"/>
                <a:ext cx="4038600" cy="952500"/>
              </a:xfrm>
              <a:prstGeom prst="rightArrow">
                <a:avLst>
                  <a:gd name="adj1" fmla="val 75387"/>
                  <a:gd name="adj2" fmla="val 50000"/>
                </a:avLst>
              </a:prstGeom>
              <a:gradFill flip="none" rotWithShape="1">
                <a:gsLst>
                  <a:gs pos="0">
                    <a:srgbClr val="176F0B"/>
                  </a:gs>
                  <a:gs pos="54000">
                    <a:srgbClr val="43DE2E">
                      <a:shade val="67500"/>
                      <a:satMod val="115000"/>
                    </a:srgbClr>
                  </a:gs>
                  <a:gs pos="74000">
                    <a:srgbClr val="43DE2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457200" defTabSz="914099">
                  <a:defRPr/>
                </a:pPr>
                <a:r>
                  <a:rPr lang="bs-Latn-B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itchFamily="34" charset="0"/>
                    <a:cs typeface="Segoe UI" pitchFamily="34" charset="0"/>
                  </a:rPr>
                  <a:t>Osiguranje sredstava 2011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" name="Right Arrow 9"/>
              <p:cNvSpPr>
                <a:spLocks noChangeAspect="1"/>
              </p:cNvSpPr>
              <p:nvPr/>
            </p:nvSpPr>
            <p:spPr bwMode="auto">
              <a:xfrm>
                <a:off x="549275" y="1174622"/>
                <a:ext cx="3489370" cy="822711"/>
              </a:xfrm>
              <a:prstGeom prst="rightArrow">
                <a:avLst>
                  <a:gd name="adj1" fmla="val 75387"/>
                  <a:gd name="adj2" fmla="val 5000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457200" defTabSz="914099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3200400" y="1219200"/>
              <a:ext cx="2743200" cy="1409700"/>
              <a:chOff x="381000" y="1104900"/>
              <a:chExt cx="4038600" cy="952500"/>
            </a:xfrm>
          </p:grpSpPr>
          <p:sp>
            <p:nvSpPr>
              <p:cNvPr id="12" name="Right Arrow 11"/>
              <p:cNvSpPr/>
              <p:nvPr/>
            </p:nvSpPr>
            <p:spPr bwMode="auto">
              <a:xfrm>
                <a:off x="381000" y="1104900"/>
                <a:ext cx="4038600" cy="952500"/>
              </a:xfrm>
              <a:prstGeom prst="rightArrow">
                <a:avLst>
                  <a:gd name="adj1" fmla="val 75387"/>
                  <a:gd name="adj2" fmla="val 50000"/>
                </a:avLst>
              </a:prstGeom>
              <a:gradFill flip="none" rotWithShape="1">
                <a:gsLst>
                  <a:gs pos="0">
                    <a:srgbClr val="176F0B"/>
                  </a:gs>
                  <a:gs pos="54000">
                    <a:srgbClr val="43DE2E">
                      <a:shade val="67500"/>
                      <a:satMod val="115000"/>
                    </a:srgbClr>
                  </a:gs>
                  <a:gs pos="74000">
                    <a:srgbClr val="43DE2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457200" defTabSz="914099">
                  <a:defRPr/>
                </a:pPr>
                <a:r>
                  <a:rPr lang="bs-Latn-B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itchFamily="34" charset="0"/>
                    <a:cs typeface="Segoe UI" pitchFamily="34" charset="0"/>
                  </a:rPr>
                  <a:t>Osiguranje sredstava 2012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3" name="Right Arrow 12"/>
              <p:cNvSpPr>
                <a:spLocks noChangeAspect="1"/>
              </p:cNvSpPr>
              <p:nvPr/>
            </p:nvSpPr>
            <p:spPr bwMode="auto">
              <a:xfrm>
                <a:off x="549275" y="1174622"/>
                <a:ext cx="3489370" cy="822711"/>
              </a:xfrm>
              <a:prstGeom prst="rightArrow">
                <a:avLst>
                  <a:gd name="adj1" fmla="val 75387"/>
                  <a:gd name="adj2" fmla="val 5000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457200" defTabSz="914099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6019800" y="1219200"/>
              <a:ext cx="2743200" cy="1409700"/>
              <a:chOff x="381000" y="1104900"/>
              <a:chExt cx="4038600" cy="952500"/>
            </a:xfrm>
          </p:grpSpPr>
          <p:sp>
            <p:nvSpPr>
              <p:cNvPr id="15" name="Right Arrow 14"/>
              <p:cNvSpPr/>
              <p:nvPr/>
            </p:nvSpPr>
            <p:spPr bwMode="auto">
              <a:xfrm>
                <a:off x="381000" y="1104900"/>
                <a:ext cx="4038600" cy="952500"/>
              </a:xfrm>
              <a:prstGeom prst="rightArrow">
                <a:avLst>
                  <a:gd name="adj1" fmla="val 75387"/>
                  <a:gd name="adj2" fmla="val 50000"/>
                </a:avLst>
              </a:prstGeom>
              <a:gradFill flip="none" rotWithShape="1">
                <a:gsLst>
                  <a:gs pos="0">
                    <a:srgbClr val="176F0B"/>
                  </a:gs>
                  <a:gs pos="54000">
                    <a:srgbClr val="43DE2E">
                      <a:shade val="67500"/>
                      <a:satMod val="115000"/>
                    </a:srgbClr>
                  </a:gs>
                  <a:gs pos="74000">
                    <a:srgbClr val="43DE2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457200" defTabSz="914099">
                  <a:defRPr/>
                </a:pPr>
                <a:r>
                  <a:rPr lang="bs-Latn-B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itchFamily="34" charset="0"/>
                    <a:cs typeface="Segoe UI" pitchFamily="34" charset="0"/>
                  </a:rPr>
                  <a:t>Osiguranje sredstava 2013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6" name="Right Arrow 15"/>
              <p:cNvSpPr>
                <a:spLocks noChangeAspect="1"/>
              </p:cNvSpPr>
              <p:nvPr/>
            </p:nvSpPr>
            <p:spPr bwMode="auto">
              <a:xfrm>
                <a:off x="549275" y="1174622"/>
                <a:ext cx="3489370" cy="822711"/>
              </a:xfrm>
              <a:prstGeom prst="rightArrow">
                <a:avLst>
                  <a:gd name="adj1" fmla="val 75387"/>
                  <a:gd name="adj2" fmla="val 5000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457200" defTabSz="914099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381000" y="3352800"/>
            <a:ext cx="8382000" cy="1409700"/>
            <a:chOff x="381000" y="1219200"/>
            <a:chExt cx="8382000" cy="1409700"/>
          </a:xfrm>
        </p:grpSpPr>
        <p:grpSp>
          <p:nvGrpSpPr>
            <p:cNvPr id="49" name="Group 6"/>
            <p:cNvGrpSpPr>
              <a:grpSpLocks/>
            </p:cNvGrpSpPr>
            <p:nvPr/>
          </p:nvGrpSpPr>
          <p:grpSpPr bwMode="auto">
            <a:xfrm>
              <a:off x="381000" y="1219200"/>
              <a:ext cx="2743200" cy="1409700"/>
              <a:chOff x="381000" y="1104900"/>
              <a:chExt cx="4038600" cy="952500"/>
            </a:xfrm>
          </p:grpSpPr>
          <p:sp>
            <p:nvSpPr>
              <p:cNvPr id="56" name="Right Arrow 55"/>
              <p:cNvSpPr/>
              <p:nvPr/>
            </p:nvSpPr>
            <p:spPr bwMode="auto">
              <a:xfrm>
                <a:off x="381000" y="1104900"/>
                <a:ext cx="4038600" cy="952500"/>
              </a:xfrm>
              <a:prstGeom prst="rightArrow">
                <a:avLst>
                  <a:gd name="adj1" fmla="val 75387"/>
                  <a:gd name="adj2" fmla="val 50000"/>
                </a:avLst>
              </a:prstGeom>
              <a:gradFill flip="none" rotWithShape="1">
                <a:gsLst>
                  <a:gs pos="0">
                    <a:srgbClr val="176F0B"/>
                  </a:gs>
                  <a:gs pos="54000">
                    <a:srgbClr val="43DE2E">
                      <a:shade val="67500"/>
                      <a:satMod val="115000"/>
                    </a:srgbClr>
                  </a:gs>
                  <a:gs pos="74000">
                    <a:srgbClr val="43DE2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457200" defTabSz="914099">
                  <a:defRPr/>
                </a:pPr>
                <a:r>
                  <a:rPr lang="bs-Latn-B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itchFamily="34" charset="0"/>
                    <a:cs typeface="Segoe UI" pitchFamily="34" charset="0"/>
                  </a:rPr>
                  <a:t>Raspodjela sredstava 2011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7" name="Right Arrow 56"/>
              <p:cNvSpPr>
                <a:spLocks noChangeAspect="1"/>
              </p:cNvSpPr>
              <p:nvPr/>
            </p:nvSpPr>
            <p:spPr bwMode="auto">
              <a:xfrm>
                <a:off x="549275" y="1174622"/>
                <a:ext cx="3489370" cy="822711"/>
              </a:xfrm>
              <a:prstGeom prst="rightArrow">
                <a:avLst>
                  <a:gd name="adj1" fmla="val 75387"/>
                  <a:gd name="adj2" fmla="val 5000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457200" defTabSz="914099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0" name="Group 9"/>
            <p:cNvGrpSpPr>
              <a:grpSpLocks/>
            </p:cNvGrpSpPr>
            <p:nvPr/>
          </p:nvGrpSpPr>
          <p:grpSpPr bwMode="auto">
            <a:xfrm>
              <a:off x="3200400" y="1219200"/>
              <a:ext cx="2743200" cy="1409700"/>
              <a:chOff x="381000" y="1104900"/>
              <a:chExt cx="4038600" cy="952500"/>
            </a:xfrm>
          </p:grpSpPr>
          <p:sp>
            <p:nvSpPr>
              <p:cNvPr id="54" name="Right Arrow 53"/>
              <p:cNvSpPr/>
              <p:nvPr/>
            </p:nvSpPr>
            <p:spPr bwMode="auto">
              <a:xfrm>
                <a:off x="381000" y="1104900"/>
                <a:ext cx="4038600" cy="952500"/>
              </a:xfrm>
              <a:prstGeom prst="rightArrow">
                <a:avLst>
                  <a:gd name="adj1" fmla="val 75387"/>
                  <a:gd name="adj2" fmla="val 50000"/>
                </a:avLst>
              </a:prstGeom>
              <a:gradFill flip="none" rotWithShape="1">
                <a:gsLst>
                  <a:gs pos="0">
                    <a:srgbClr val="176F0B"/>
                  </a:gs>
                  <a:gs pos="54000">
                    <a:srgbClr val="43DE2E">
                      <a:shade val="67500"/>
                      <a:satMod val="115000"/>
                    </a:srgbClr>
                  </a:gs>
                  <a:gs pos="74000">
                    <a:srgbClr val="43DE2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457200" defTabSz="914099">
                  <a:defRPr/>
                </a:pPr>
                <a:r>
                  <a:rPr lang="bs-Latn-B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itchFamily="34" charset="0"/>
                    <a:cs typeface="Segoe UI" pitchFamily="34" charset="0"/>
                  </a:rPr>
                  <a:t>Raspodjela sredstava 2012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5" name="Right Arrow 54"/>
              <p:cNvSpPr>
                <a:spLocks noChangeAspect="1"/>
              </p:cNvSpPr>
              <p:nvPr/>
            </p:nvSpPr>
            <p:spPr bwMode="auto">
              <a:xfrm>
                <a:off x="549275" y="1174622"/>
                <a:ext cx="3489370" cy="822711"/>
              </a:xfrm>
              <a:prstGeom prst="rightArrow">
                <a:avLst>
                  <a:gd name="adj1" fmla="val 75387"/>
                  <a:gd name="adj2" fmla="val 5000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457200" defTabSz="914099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1" name="Group 12"/>
            <p:cNvGrpSpPr>
              <a:grpSpLocks/>
            </p:cNvGrpSpPr>
            <p:nvPr/>
          </p:nvGrpSpPr>
          <p:grpSpPr bwMode="auto">
            <a:xfrm>
              <a:off x="6019800" y="1219200"/>
              <a:ext cx="2743200" cy="1409700"/>
              <a:chOff x="381000" y="1104900"/>
              <a:chExt cx="4038600" cy="952500"/>
            </a:xfrm>
          </p:grpSpPr>
          <p:sp>
            <p:nvSpPr>
              <p:cNvPr id="52" name="Right Arrow 51"/>
              <p:cNvSpPr/>
              <p:nvPr/>
            </p:nvSpPr>
            <p:spPr bwMode="auto">
              <a:xfrm>
                <a:off x="381000" y="1104900"/>
                <a:ext cx="4038600" cy="952500"/>
              </a:xfrm>
              <a:prstGeom prst="rightArrow">
                <a:avLst>
                  <a:gd name="adj1" fmla="val 75387"/>
                  <a:gd name="adj2" fmla="val 50000"/>
                </a:avLst>
              </a:prstGeom>
              <a:gradFill flip="none" rotWithShape="1">
                <a:gsLst>
                  <a:gs pos="0">
                    <a:srgbClr val="176F0B"/>
                  </a:gs>
                  <a:gs pos="54000">
                    <a:srgbClr val="43DE2E">
                      <a:shade val="67500"/>
                      <a:satMod val="115000"/>
                    </a:srgbClr>
                  </a:gs>
                  <a:gs pos="74000">
                    <a:srgbClr val="43DE2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457200" defTabSz="914099">
                  <a:defRPr/>
                </a:pPr>
                <a:r>
                  <a:rPr lang="bs-Latn-B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itchFamily="34" charset="0"/>
                    <a:cs typeface="Segoe UI" pitchFamily="34" charset="0"/>
                  </a:rPr>
                  <a:t>Raspodjela</a:t>
                </a:r>
              </a:p>
              <a:p>
                <a:pPr marL="457200" defTabSz="914099">
                  <a:defRPr/>
                </a:pPr>
                <a:r>
                  <a:rPr lang="bs-Latn-B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itchFamily="34" charset="0"/>
                    <a:cs typeface="Segoe UI" pitchFamily="34" charset="0"/>
                  </a:rPr>
                  <a:t>sredstava 2013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3" name="Right Arrow 52"/>
              <p:cNvSpPr>
                <a:spLocks noChangeAspect="1"/>
              </p:cNvSpPr>
              <p:nvPr/>
            </p:nvSpPr>
            <p:spPr bwMode="auto">
              <a:xfrm>
                <a:off x="549275" y="1174622"/>
                <a:ext cx="3489370" cy="822711"/>
              </a:xfrm>
              <a:prstGeom prst="rightArrow">
                <a:avLst>
                  <a:gd name="adj1" fmla="val 75387"/>
                  <a:gd name="adj2" fmla="val 5000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457200" defTabSz="914099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9" name="Group 57"/>
          <p:cNvGrpSpPr>
            <a:grpSpLocks/>
          </p:cNvGrpSpPr>
          <p:nvPr/>
        </p:nvGrpSpPr>
        <p:grpSpPr bwMode="auto">
          <a:xfrm>
            <a:off x="1752600" y="5181600"/>
            <a:ext cx="5791200" cy="838200"/>
            <a:chOff x="2667000" y="1524000"/>
            <a:chExt cx="5791200" cy="838200"/>
          </a:xfrm>
        </p:grpSpPr>
        <p:sp>
          <p:nvSpPr>
            <p:cNvPr id="60" name="Rounded Rectangle 59"/>
            <p:cNvSpPr/>
            <p:nvPr/>
          </p:nvSpPr>
          <p:spPr>
            <a:xfrm>
              <a:off x="2667000" y="1524000"/>
              <a:ext cx="5791200" cy="838200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0">
                  <a:srgbClr val="005024"/>
                </a:gs>
                <a:gs pos="54000">
                  <a:srgbClr val="43DE2E">
                    <a:shade val="67500"/>
                    <a:satMod val="115000"/>
                  </a:srgbClr>
                </a:gs>
                <a:gs pos="74000">
                  <a:srgbClr val="43DE2E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s-Latn-BA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A krenuli smo </a:t>
              </a:r>
              <a:r>
                <a:rPr lang="bs-Latn-BA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praktično od </a:t>
              </a:r>
              <a:r>
                <a:rPr lang="bs-Latn-BA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nule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741613" y="1571625"/>
              <a:ext cx="5668962" cy="731838"/>
            </a:xfrm>
            <a:prstGeom prst="roundRect">
              <a:avLst>
                <a:gd name="adj" fmla="val 2184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oad ahead gre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1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ame Side Corner Rectangle 5"/>
          <p:cNvSpPr/>
          <p:nvPr>
            <p:custDataLst>
              <p:tags r:id="rId1"/>
            </p:custDataLst>
          </p:nvPr>
        </p:nvSpPr>
        <p:spPr bwMode="auto">
          <a:xfrm flipV="1">
            <a:off x="76627" y="702945"/>
            <a:ext cx="8991600" cy="6126480"/>
          </a:xfrm>
          <a:prstGeom prst="round2SameRect">
            <a:avLst>
              <a:gd name="adj1" fmla="val 5734"/>
              <a:gd name="adj2" fmla="val 0"/>
            </a:avLst>
          </a:prstGeom>
          <a:gradFill flip="none" rotWithShape="1">
            <a:gsLst>
              <a:gs pos="2000">
                <a:srgbClr val="000000">
                  <a:alpha val="11000"/>
                </a:srgbClr>
              </a:gs>
              <a:gs pos="74000">
                <a:schemeClr val="tx1">
                  <a:alpha val="27000"/>
                </a:schemeClr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>
                <a:alpha val="81000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/>
          <a:p>
            <a:pPr algn="ctr" defTabSz="1096919">
              <a:defRPr/>
            </a:pPr>
            <a:endParaRPr lang="en-US" sz="2400" i="1" dirty="0">
              <a:ln>
                <a:solidFill>
                  <a:schemeClr val="accent5"/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5400000" scaled="1"/>
              </a:gradFill>
              <a:latin typeface="Segoe Semibold" pitchFamily="34" charset="0"/>
            </a:endParaRPr>
          </a:p>
        </p:txBody>
      </p:sp>
      <p:pic>
        <p:nvPicPr>
          <p:cNvPr id="4" name="TOP Mask" descr="bottom swoosh.png"/>
          <p:cNvPicPr>
            <a:picLocks noChangeAspect="1"/>
          </p:cNvPicPr>
          <p:nvPr/>
        </p:nvPicPr>
        <p:blipFill>
          <a:blip r:embed="rId5" cstate="print"/>
          <a:srcRect b="25171"/>
          <a:stretch>
            <a:fillRect/>
          </a:stretch>
        </p:blipFill>
        <p:spPr bwMode="ltGray">
          <a:xfrm flipV="1"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76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-13873163" eaLnBrk="0" hangingPunct="0">
              <a:defRPr/>
            </a:pPr>
            <a:r>
              <a:rPr lang="bs-Latn-B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+mj-ea"/>
                <a:cs typeface="Segoe UI" pitchFamily="34" charset="0"/>
              </a:rPr>
              <a:t>Aktivnosti koje provodi Fond</a:t>
            </a:r>
          </a:p>
        </p:txBody>
      </p:sp>
      <p:grpSp>
        <p:nvGrpSpPr>
          <p:cNvPr id="13327" name="Group 31"/>
          <p:cNvGrpSpPr>
            <a:grpSpLocks/>
          </p:cNvGrpSpPr>
          <p:nvPr/>
        </p:nvGrpSpPr>
        <p:grpSpPr bwMode="auto">
          <a:xfrm>
            <a:off x="60895" y="1402587"/>
            <a:ext cx="6254181" cy="991026"/>
            <a:chOff x="2039586" y="3727964"/>
            <a:chExt cx="4748700" cy="752465"/>
          </a:xfrm>
        </p:grpSpPr>
        <p:sp>
          <p:nvSpPr>
            <p:cNvPr id="13336" name="TextBox 79"/>
            <p:cNvSpPr txBox="1">
              <a:spLocks noChangeArrowheads="1"/>
            </p:cNvSpPr>
            <p:nvPr/>
          </p:nvSpPr>
          <p:spPr bwMode="auto">
            <a:xfrm>
              <a:off x="2969694" y="3727964"/>
              <a:ext cx="3818592" cy="7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5" tIns="45713" rIns="91425" bIns="45713">
              <a:spAutoFit/>
            </a:bodyPr>
            <a:lstStyle/>
            <a:p>
              <a:pPr defTabSz="912813"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bs-Latn-BA" sz="2800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endParaRPr>
            </a:p>
            <a:p>
              <a:pPr defTabSz="912813"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bs-Latn-BA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endParaRPr>
            </a:p>
            <a:p>
              <a:pPr defTabSz="912813"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81" name="Picture 11" descr="C:\Program Files\Microsoft Resource DVD Artwork\DVD_ART\Artwork_Imagery\HARDWARE_IMAGERY\Illustration - Misc Hardware\Windows Vista Illustration Icons\Users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rgbClr val="20A93B">
                  <a:shade val="45000"/>
                  <a:satMod val="135000"/>
                </a:srgbClr>
                <a:prstClr val="white"/>
              </a:duotone>
              <a:lum bright="-10000" contrast="10000"/>
            </a:blip>
            <a:stretch>
              <a:fillRect/>
            </a:stretch>
          </p:blipFill>
          <p:spPr bwMode="auto">
            <a:xfrm>
              <a:off x="2039586" y="3727968"/>
              <a:ext cx="613190" cy="5243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Pravokutnik 2"/>
          <p:cNvSpPr/>
          <p:nvPr/>
        </p:nvSpPr>
        <p:spPr>
          <a:xfrm>
            <a:off x="849435" y="1066799"/>
            <a:ext cx="8123115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r>
              <a:rPr lang="bs-Latn-BA" sz="2000" dirty="0" smtClean="0">
                <a:solidFill>
                  <a:schemeClr val="bg1"/>
                </a:solidFill>
              </a:rPr>
              <a:t>1.</a:t>
            </a:r>
            <a:r>
              <a:rPr lang="vi-VN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Stručn</a:t>
            </a:r>
            <a:r>
              <a:rPr lang="bs-Latn-BA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</a:t>
            </a:r>
            <a:r>
              <a:rPr lang="vi-VN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podršk</a:t>
            </a:r>
            <a:r>
              <a:rPr lang="bs-Latn-BA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</a:t>
            </a:r>
            <a:r>
              <a:rPr lang="vi-VN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projektima profesionalne rehabilitacije i zapošljavanja osoba s invaliditetom</a:t>
            </a:r>
            <a:endParaRPr lang="bs-Latn-BA" sz="20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endParaRPr lang="bs-Latn-BA" sz="20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r>
              <a:rPr lang="bs-Latn-BA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2. Direktna finansijska podrška – višestruki poticaji</a:t>
            </a: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endParaRPr lang="bs-Latn-BA" sz="16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237744" indent="-237744" algn="just">
              <a:spcBef>
                <a:spcPts val="576"/>
              </a:spcBef>
              <a:spcAft>
                <a:spcPts val="0"/>
              </a:spcAft>
              <a:buSzPts val="2400"/>
            </a:pPr>
            <a:r>
              <a:rPr lang="bs-Latn-BA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   </a:t>
            </a:r>
            <a:r>
              <a:rPr lang="vi-VN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Isplata novčanih nadoknada</a:t>
            </a:r>
            <a:r>
              <a:rPr lang="bs-Latn-BA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za plaćene poreze i doprinose te subvencioniranje troška neto plate za osobe s invaliditetom</a:t>
            </a: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r>
              <a:rPr lang="bs-Latn-BA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   Dodjela i isplata novčanih stimulansa za novo zapošljavanje osoba s invalidietom</a:t>
            </a: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r>
              <a:rPr lang="bs-Latn-BA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   </a:t>
            </a:r>
            <a:r>
              <a:rPr lang="vi-VN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Finansiranje i sufinansiranje programa i  projekata</a:t>
            </a:r>
            <a:r>
              <a:rPr lang="bs-Latn-BA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profesionalne rehabilitacije i zapošljavanja osoba s invaliditetom</a:t>
            </a: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endParaRPr lang="bs-Latn-BA" sz="16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r>
              <a:rPr lang="bs-Latn-BA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3. Ostale aktivnosti</a:t>
            </a: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endParaRPr lang="bs-Latn-BA" sz="20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r>
              <a:rPr lang="bs-Latn-BA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   </a:t>
            </a:r>
            <a:r>
              <a:rPr lang="vi-VN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Uspostavljanje poslovne sarad</a:t>
            </a:r>
            <a:r>
              <a:rPr lang="bs-Latn-BA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nje među subjektima koji se bave profesionalnom rehabilitacijom i zapošljavanjem osoba  s invaliditetom</a:t>
            </a:r>
          </a:p>
          <a:p>
            <a:pPr marL="237744" indent="-237744">
              <a:spcBef>
                <a:spcPts val="576"/>
              </a:spcBef>
              <a:spcAft>
                <a:spcPts val="0"/>
              </a:spcAft>
              <a:buSzPts val="2400"/>
            </a:pPr>
            <a:r>
              <a:rPr lang="bs-Latn-BA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   </a:t>
            </a:r>
            <a:r>
              <a:rPr lang="vi-VN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Komunikacija i koordinacija sa vladinim i nevladinim interesnim grupama u cilju kreiranja i realizacije projekata profesionalne rehabilitacije i zapošljavanja,  te osiguranja sredstava</a:t>
            </a:r>
            <a:endParaRPr lang="bs-Latn-BA" sz="16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 descr="green che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838200" y="2895600"/>
            <a:ext cx="352425" cy="36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green che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838200" y="3429000"/>
            <a:ext cx="352425" cy="36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green che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838200" y="3810000"/>
            <a:ext cx="352425" cy="36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green che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838200" y="5410200"/>
            <a:ext cx="352425" cy="36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green che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838200" y="6019800"/>
            <a:ext cx="352425" cy="36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E5BD57123070449AA8D52A46EB701A" ma:contentTypeVersion="0" ma:contentTypeDescription="Create a new document." ma:contentTypeScope="" ma:versionID="3b1f36b9dc16b15bdb4d4d937edf33c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932B81-25FE-4AC4-A125-444CC6A9F081}">
  <ds:schemaRefs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B151251-F7A4-4F12-83DE-F60D43C2B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A7DD976-A336-4AE8-8D2F-4E2E266FEF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5968</TotalTime>
  <Words>1547</Words>
  <Application>Microsoft Office PowerPoint</Application>
  <PresentationFormat>On-screen Show (4:3)</PresentationFormat>
  <Paragraphs>574</Paragraphs>
  <Slides>32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        AKTIVNOSTI   I   REZULTATI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Education IT</dc:title>
  <dc:subject>Infrastructure Optimization</dc:subject>
  <dc:creator>Microsoft Corporation</dc:creator>
  <cp:lastModifiedBy>CSabina</cp:lastModifiedBy>
  <cp:revision>516</cp:revision>
  <cp:lastPrinted>2011-12-27T12:11:15Z</cp:lastPrinted>
  <dcterms:created xsi:type="dcterms:W3CDTF">2007-01-13T20:58:37Z</dcterms:created>
  <dcterms:modified xsi:type="dcterms:W3CDTF">2013-12-11T10:21:11Z</dcterms:modified>
  <cp:category>Education</cp:category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0x010100CBE5BD57123070449AA8D52A46EB701A</vt:lpwstr>
  </property>
</Properties>
</file>